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339" r:id="rId2"/>
    <p:sldId id="264" r:id="rId3"/>
    <p:sldId id="350" r:id="rId4"/>
    <p:sldId id="342" r:id="rId5"/>
    <p:sldId id="349" r:id="rId6"/>
    <p:sldId id="348" r:id="rId7"/>
    <p:sldId id="272" r:id="rId8"/>
    <p:sldId id="268" r:id="rId9"/>
    <p:sldId id="270" r:id="rId10"/>
    <p:sldId id="271" r:id="rId11"/>
    <p:sldId id="275" r:id="rId12"/>
    <p:sldId id="273" r:id="rId13"/>
    <p:sldId id="351" r:id="rId14"/>
    <p:sldId id="352" r:id="rId15"/>
    <p:sldId id="276" r:id="rId16"/>
    <p:sldId id="328" r:id="rId17"/>
    <p:sldId id="331" r:id="rId18"/>
    <p:sldId id="355" r:id="rId19"/>
    <p:sldId id="354" r:id="rId20"/>
    <p:sldId id="277" r:id="rId21"/>
    <p:sldId id="356" r:id="rId22"/>
    <p:sldId id="361" r:id="rId23"/>
    <p:sldId id="274" r:id="rId24"/>
    <p:sldId id="344" r:id="rId25"/>
    <p:sldId id="358" r:id="rId26"/>
    <p:sldId id="359" r:id="rId27"/>
    <p:sldId id="360" r:id="rId28"/>
    <p:sldId id="281" r:id="rId29"/>
    <p:sldId id="283" r:id="rId30"/>
    <p:sldId id="362" r:id="rId31"/>
    <p:sldId id="363" r:id="rId32"/>
    <p:sldId id="286" r:id="rId33"/>
    <p:sldId id="287" r:id="rId34"/>
    <p:sldId id="288" r:id="rId35"/>
    <p:sldId id="290" r:id="rId36"/>
    <p:sldId id="364" r:id="rId37"/>
    <p:sldId id="357" r:id="rId38"/>
    <p:sldId id="343" r:id="rId39"/>
    <p:sldId id="333" r:id="rId40"/>
    <p:sldId id="319" r:id="rId41"/>
    <p:sldId id="326" r:id="rId42"/>
    <p:sldId id="327" r:id="rId43"/>
    <p:sldId id="345" r:id="rId44"/>
    <p:sldId id="293" r:id="rId45"/>
    <p:sldId id="295" r:id="rId46"/>
    <p:sldId id="334" r:id="rId47"/>
    <p:sldId id="335" r:id="rId48"/>
    <p:sldId id="340" r:id="rId49"/>
    <p:sldId id="337" r:id="rId50"/>
    <p:sldId id="336" r:id="rId51"/>
    <p:sldId id="256" r:id="rId52"/>
    <p:sldId id="257" r:id="rId53"/>
    <p:sldId id="258" r:id="rId54"/>
    <p:sldId id="259" r:id="rId55"/>
    <p:sldId id="260" r:id="rId56"/>
    <p:sldId id="261" r:id="rId57"/>
    <p:sldId id="263" r:id="rId58"/>
    <p:sldId id="341" r:id="rId59"/>
    <p:sldId id="346" r:id="rId60"/>
    <p:sldId id="365" r:id="rId61"/>
    <p:sldId id="366" r:id="rId62"/>
    <p:sldId id="367" r:id="rId63"/>
    <p:sldId id="368" r:id="rId64"/>
    <p:sldId id="369" r:id="rId65"/>
    <p:sldId id="370" r:id="rId66"/>
    <p:sldId id="302" r:id="rId67"/>
    <p:sldId id="301" r:id="rId68"/>
    <p:sldId id="303" r:id="rId69"/>
    <p:sldId id="313" r:id="rId70"/>
    <p:sldId id="323" r:id="rId71"/>
    <p:sldId id="299" r:id="rId72"/>
    <p:sldId id="347" r:id="rId73"/>
    <p:sldId id="294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575"/>
    <a:srgbClr val="FFFF00"/>
    <a:srgbClr val="000000"/>
    <a:srgbClr val="FFFFFF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542" autoAdjust="0"/>
  </p:normalViewPr>
  <p:slideViewPr>
    <p:cSldViewPr snapToGrid="0">
      <p:cViewPr varScale="1">
        <p:scale>
          <a:sx n="102" d="100"/>
          <a:sy n="102" d="100"/>
        </p:scale>
        <p:origin x="1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79FA4-C54C-4D31-B1F6-A635B370FEF7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32250-C686-43EC-A765-A5E2B52E9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84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96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19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1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75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57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29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3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42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24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0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0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05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7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8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863B-ED79-4253-9EF3-DFAC231D1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F3DE2-B279-4E46-86B6-B6B36A60D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904DA-E513-4BFF-8C74-3E6F9306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9F631-7C90-40AB-B28F-A495B03C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DEFBB-AC04-4648-8D77-18A491A8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06E4-DC9B-4971-ACEA-3CF460F0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CE169-2FAD-4B87-AAB0-C088033C2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5AAFD-17ED-46E2-96F4-F73CBF0F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B9F1F-A2E2-4614-8DAA-4D19CEC4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5527B-81BE-461E-AA1F-A977CCE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6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1E2FEE-9E9E-4BA2-B888-2A0C41491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20810-6678-4E3B-A78C-0A641953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14E77-9085-46A7-9633-25F0899B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655B0-4F95-4BBD-8629-5950B4A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43E3F-5C6D-4D97-8226-8A2485C0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5710-80E0-4875-8FF9-FEA599BD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1993-EDF7-4613-BE98-045FA056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18B06-3A19-4651-89F5-65E19CE6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8368-293B-4FEA-9804-7C9A0E6F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A0E71-6E41-4AC1-A36A-D4415E5E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A0C8-0E2B-4943-A8EF-AE0673AF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DE235-A867-48A4-A266-D836B50D6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ECBB0-BE9F-4661-A6BC-DA4FC854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50D3-BBC5-4C4E-A66B-3A122E5D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E938C-2E35-4169-B087-B8397F97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1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30AB-4B2C-42EE-A3D6-5B9C57FC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7B00-5968-483C-BBCF-61848DCE1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76D-A414-4AD8-A49B-55E83C08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2F20C-2369-4DA2-9DF5-F73B5AE4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6F36E-7BE2-404E-9E46-AB2B33C3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80C6E-3139-43A1-8116-5256C708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AF55-F0FF-4247-9AA1-C7524945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4254-B5AB-4D17-AF01-8DECF7F08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AA777-896E-4394-8E36-ED56DB86D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BBBF5-087E-461E-BEDD-7DB1C7339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0E074-A007-48C5-99C5-5918DDB76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BB3606-6A1E-4CE2-926A-7B4C2E0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11148-653C-4899-8ED3-D39CD367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F296F0-DDCC-411A-80E1-584B8034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4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50B3-608E-433F-9C7F-D557F533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BF630-A945-488E-83E6-9D9FF5E2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C1525-FF04-4B13-BDFD-3EC6821A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97AD9-BC93-422B-A104-A8EC04EE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3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BF590-3E8E-4D9E-89BC-5A610892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AFA28-E81B-4B3E-B250-01960832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E4D85-7197-4071-A38E-5B7E44BE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0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CC0A-82AB-4985-8BDB-40E6E786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3E00D-1B42-4F3E-9BD6-C4E77E142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305F4-3E02-459A-880C-36AF58FD5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69197-2371-4542-A2F3-F1C1AAB5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6F856-4ED3-4B0A-8E46-84A10247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B193A-1436-4066-B962-6ACBA001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2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4A3A-0F36-486E-91EA-ADA48D64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12257-8A62-40B4-B10A-E6BE4DE14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ED918-8F9A-4098-89C7-1F4CAAEB1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E9FA-3FCD-4584-B7C0-D7BA9E0E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E6882-092C-4C90-A919-E26A05BF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69898-EF51-4785-84A6-C94A841F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CBEF0-4E46-4D21-9E66-21279285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31BF-88C5-4E2E-A1BA-4D31CE36A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B64D-3908-41D9-A29A-E6DCEAF2F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21066-964D-46C3-8074-B61AD3298C5F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879F6-7BC1-4E3A-898E-BC203E9E0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22E13-7C0A-445D-8C46-8A1629736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witter.com/tanyaofmars/status/893892863485919232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3" Type="http://schemas.openxmlformats.org/officeDocument/2006/relationships/image" Target="../media/image201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3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1.png"/><Relationship Id="rId15" Type="http://schemas.openxmlformats.org/officeDocument/2006/relationships/image" Target="../media/image32.png"/><Relationship Id="rId4" Type="http://schemas.openxmlformats.org/officeDocument/2006/relationships/image" Target="../media/image211.png"/><Relationship Id="rId9" Type="http://schemas.openxmlformats.org/officeDocument/2006/relationships/image" Target="../media/image260.pn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41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8.png"/><Relationship Id="rId21" Type="http://schemas.openxmlformats.org/officeDocument/2006/relationships/image" Target="../media/image60.png"/><Relationship Id="rId12" Type="http://schemas.openxmlformats.org/officeDocument/2006/relationships/image" Target="../media/image35.png"/><Relationship Id="rId7" Type="http://schemas.openxmlformats.org/officeDocument/2006/relationships/image" Target="../media/image40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8.png"/><Relationship Id="rId24" Type="http://schemas.openxmlformats.org/officeDocument/2006/relationships/image" Target="../media/image63.png"/><Relationship Id="rId5" Type="http://schemas.openxmlformats.org/officeDocument/2006/relationships/image" Target="../media/image50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53.png"/><Relationship Id="rId19" Type="http://schemas.openxmlformats.org/officeDocument/2006/relationships/image" Target="../media/image58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Relationship Id="rId14" Type="http://schemas.openxmlformats.org/officeDocument/2006/relationships/image" Target="../media/image33.png"/><Relationship Id="rId22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70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8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upport.virtual-surveyor.com/en/support/solutions/articles/1000261351-what-is-wgs84-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0.png"/><Relationship Id="rId4" Type="http://schemas.openxmlformats.org/officeDocument/2006/relationships/image" Target="../media/image8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hegg.com/homework-help/questions-and-answers/1-celestial-sphere-northern-hemisphere-7-points-diagram-draw-label-following-seen-observer-q23980122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17.png"/><Relationship Id="rId7" Type="http://schemas.openxmlformats.org/officeDocument/2006/relationships/image" Target="../media/image37.png"/><Relationship Id="rId12" Type="http://schemas.openxmlformats.org/officeDocument/2006/relationships/image" Target="../media/image44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3.png"/><Relationship Id="rId24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42.png"/><Relationship Id="rId19" Type="http://schemas.openxmlformats.org/officeDocument/2006/relationships/image" Target="../media/image15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3" Type="http://schemas.openxmlformats.org/officeDocument/2006/relationships/image" Target="../media/image122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910.png"/><Relationship Id="rId4" Type="http://schemas.openxmlformats.org/officeDocument/2006/relationships/image" Target="../media/image900.png"/><Relationship Id="rId9" Type="http://schemas.openxmlformats.org/officeDocument/2006/relationships/image" Target="../media/image9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39.png"/><Relationship Id="rId18" Type="http://schemas.openxmlformats.org/officeDocument/2006/relationships/image" Target="../media/image23.png"/><Relationship Id="rId3" Type="http://schemas.openxmlformats.org/officeDocument/2006/relationships/image" Target="../media/image140.png"/><Relationship Id="rId21" Type="http://schemas.openxmlformats.org/officeDocument/2006/relationships/image" Target="../media/image113.png"/><Relationship Id="rId7" Type="http://schemas.openxmlformats.org/officeDocument/2006/relationships/image" Target="../media/image180.png"/><Relationship Id="rId12" Type="http://schemas.openxmlformats.org/officeDocument/2006/relationships/image" Target="../media/image38.png"/><Relationship Id="rId17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10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36.png"/><Relationship Id="rId15" Type="http://schemas.openxmlformats.org/officeDocument/2006/relationships/image" Target="../media/image510.png"/><Relationship Id="rId23" Type="http://schemas.openxmlformats.org/officeDocument/2006/relationships/image" Target="../media/image26.png"/><Relationship Id="rId10" Type="http://schemas.openxmlformats.org/officeDocument/2006/relationships/image" Target="../media/image210.png"/><Relationship Id="rId19" Type="http://schemas.openxmlformats.org/officeDocument/2006/relationships/image" Target="../media/image24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410.png"/><Relationship Id="rId22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39.png"/><Relationship Id="rId3" Type="http://schemas.openxmlformats.org/officeDocument/2006/relationships/image" Target="../media/image141.png"/><Relationship Id="rId21" Type="http://schemas.openxmlformats.org/officeDocument/2006/relationships/image" Target="../media/image410.png"/><Relationship Id="rId7" Type="http://schemas.openxmlformats.org/officeDocument/2006/relationships/image" Target="../media/image190.png"/><Relationship Id="rId12" Type="http://schemas.openxmlformats.org/officeDocument/2006/relationships/image" Target="../media/image38.png"/><Relationship Id="rId2" Type="http://schemas.openxmlformats.org/officeDocument/2006/relationships/image" Target="../media/image13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13.png"/><Relationship Id="rId5" Type="http://schemas.openxmlformats.org/officeDocument/2006/relationships/image" Target="../media/image170.png"/><Relationship Id="rId15" Type="http://schemas.openxmlformats.org/officeDocument/2006/relationships/image" Target="../media/image28.png"/><Relationship Id="rId10" Type="http://schemas.openxmlformats.org/officeDocument/2006/relationships/image" Target="../media/image220.png"/><Relationship Id="rId19" Type="http://schemas.openxmlformats.org/officeDocument/2006/relationships/image" Target="../media/image171.png"/><Relationship Id="rId4" Type="http://schemas.openxmlformats.org/officeDocument/2006/relationships/image" Target="../media/image36.png"/><Relationship Id="rId9" Type="http://schemas.openxmlformats.org/officeDocument/2006/relationships/image" Target="../media/image210.png"/><Relationship Id="rId14" Type="http://schemas.openxmlformats.org/officeDocument/2006/relationships/image" Target="../media/image27.png"/><Relationship Id="rId22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3C1D-AA4C-435A-9B87-95B56E0FB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0E729-EEFF-40D5-8619-B8A8C145B6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8EE32E1-109F-4F35-A953-424159125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2" b="1503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6ACB16-1FCB-44DE-BBA9-9925D3EF5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5" y="4998593"/>
            <a:ext cx="2933667" cy="177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362E09-926C-4E48-A3DD-267AD34C95FC}"/>
              </a:ext>
            </a:extLst>
          </p:cNvPr>
          <p:cNvSpPr/>
          <p:nvPr/>
        </p:nvSpPr>
        <p:spPr>
          <a:xfrm>
            <a:off x="4735397" y="6171433"/>
            <a:ext cx="61525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97A7"/>
                </a:solidFill>
                <a:latin typeface="Arial" panose="020B0604020202020204" pitchFamily="34" charset="0"/>
                <a:hlinkClick r:id="rId5"/>
              </a:rPr>
              <a:t>https://twitter.com/tanyaofmars/status/893892863485919232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CC833-F23F-4E82-BBB7-A3FE5D35D99B}"/>
              </a:ext>
            </a:extLst>
          </p:cNvPr>
          <p:cNvSpPr/>
          <p:nvPr/>
        </p:nvSpPr>
        <p:spPr>
          <a:xfrm>
            <a:off x="8034779" y="657080"/>
            <a:ext cx="365445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Arial" panose="020B0604020202020204" pitchFamily="34" charset="0"/>
              </a:rPr>
              <a:t>LASSO</a:t>
            </a:r>
            <a:endParaRPr lang="en-US" sz="52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Localize, Attribute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</a:rPr>
              <a:t>SatelliteS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 in Orbit</a:t>
            </a:r>
            <a:endParaRPr lang="en-US" sz="30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P20151</a:t>
            </a:r>
            <a:endParaRPr lang="en-US" sz="3000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C1DB02-EC4C-4741-A9DE-270E5406258E}"/>
              </a:ext>
            </a:extLst>
          </p:cNvPr>
          <p:cNvSpPr/>
          <p:nvPr/>
        </p:nvSpPr>
        <p:spPr>
          <a:xfrm>
            <a:off x="3700021" y="5214242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000" dirty="0" err="1">
                <a:solidFill>
                  <a:srgbClr val="FFFFFF"/>
                </a:solidFill>
                <a:latin typeface="Arial" panose="020B0604020202020204" pitchFamily="34" charset="0"/>
              </a:rPr>
              <a:t>TDoA</a:t>
            </a:r>
            <a:r>
              <a:rPr lang="en-US" sz="5000" dirty="0">
                <a:solidFill>
                  <a:srgbClr val="FFFFFF"/>
                </a:solidFill>
                <a:latin typeface="Arial" panose="020B0604020202020204" pitchFamily="34" charset="0"/>
              </a:rPr>
              <a:t> Algorithm</a:t>
            </a:r>
            <a:endParaRPr lang="en-US" sz="5000" dirty="0"/>
          </a:p>
          <a:p>
            <a:br>
              <a:rPr lang="en-US" sz="5000" dirty="0"/>
            </a:b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62288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Transforming Coordinate Axes that have different origins.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noFill/>
              <a:ln w="3175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5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1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10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6467722" y="2341280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blipFill>
                <a:blip r:embed="rId3"/>
                <a:stretch>
                  <a:fillRect l="-215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8F80AC3-8688-4B6F-868D-CD3BC8DF7D2F}"/>
              </a:ext>
            </a:extLst>
          </p:cNvPr>
          <p:cNvGrpSpPr/>
          <p:nvPr/>
        </p:nvGrpSpPr>
        <p:grpSpPr>
          <a:xfrm>
            <a:off x="6808329" y="1156600"/>
            <a:ext cx="4593344" cy="3797517"/>
            <a:chOff x="4677396" y="1237419"/>
            <a:chExt cx="3054315" cy="252513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7E5147-EC15-449A-AABB-9C27ED112867}"/>
                </a:ext>
              </a:extLst>
            </p:cNvPr>
            <p:cNvCxnSpPr>
              <a:cxnSpLocks/>
            </p:cNvCxnSpPr>
            <p:nvPr/>
          </p:nvCxnSpPr>
          <p:spPr>
            <a:xfrm>
              <a:off x="6181877" y="3036643"/>
              <a:ext cx="0" cy="548859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AA583A0-8841-4663-8CEA-33AC957EB6C1}"/>
                </a:ext>
              </a:extLst>
            </p:cNvPr>
            <p:cNvGrpSpPr/>
            <p:nvPr/>
          </p:nvGrpSpPr>
          <p:grpSpPr>
            <a:xfrm>
              <a:off x="4677396" y="1237419"/>
              <a:ext cx="3054315" cy="2525135"/>
              <a:chOff x="1152137" y="2747851"/>
              <a:chExt cx="2728937" cy="2256131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6D102C7-C54F-4D45-A97E-C91680617059}"/>
                  </a:ext>
                </a:extLst>
              </p:cNvPr>
              <p:cNvGrpSpPr/>
              <p:nvPr/>
            </p:nvGrpSpPr>
            <p:grpSpPr>
              <a:xfrm>
                <a:off x="1360362" y="2752128"/>
                <a:ext cx="2520712" cy="2251854"/>
                <a:chOff x="1396938" y="2898432"/>
                <a:chExt cx="2520712" cy="2251854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9A99BB4-F646-4126-98F5-18A1EF403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96938" y="3780836"/>
                  <a:ext cx="1198268" cy="136945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938AC3E-0C0A-4004-8B80-F47A34CBDC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15153" y="2898432"/>
                  <a:ext cx="0" cy="131673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D4B5A9DB-7D47-4822-8F36-E2E2A116D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0839" y="4215169"/>
                  <a:ext cx="199681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/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405" r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789" t="-2632" r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C92706-E79A-4811-AF28-DDD84D77FA31}"/>
                </a:ext>
              </a:extLst>
            </p:cNvPr>
            <p:cNvGrpSpPr/>
            <p:nvPr/>
          </p:nvGrpSpPr>
          <p:grpSpPr>
            <a:xfrm>
              <a:off x="6141160" y="1878227"/>
              <a:ext cx="1590551" cy="1707275"/>
              <a:chOff x="5400760" y="1937557"/>
              <a:chExt cx="1590551" cy="1707275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0828" y="2903386"/>
                <a:ext cx="169985" cy="7385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AD0896B-D57F-400B-B8BD-E42FCA303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936" y="3114690"/>
                <a:ext cx="475727" cy="1952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D286A5D-76E6-4F1E-B7D5-DC2EDF2D19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5" y="2620145"/>
                <a:ext cx="1122110" cy="48751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A146C0-0341-4CAE-88C4-00781B014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6" y="1950985"/>
                <a:ext cx="387570" cy="115668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/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3896" r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/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5400760" y="3048753"/>
                <a:ext cx="117821" cy="1178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8C5E800-2FD4-40C7-A1FA-497C49D6E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9096" y="2762771"/>
              <a:ext cx="663943" cy="813672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4C07521-262B-49E3-A8A3-A4ADADBB7B57}"/>
                </a:ext>
              </a:extLst>
            </p:cNvPr>
            <p:cNvCxnSpPr>
              <a:cxnSpLocks/>
            </p:cNvCxnSpPr>
            <p:nvPr/>
          </p:nvCxnSpPr>
          <p:spPr>
            <a:xfrm>
              <a:off x="5122416" y="3553656"/>
              <a:ext cx="105946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903481B6-347F-4886-A9D3-4D7A5951D0BA}"/>
              </a:ext>
            </a:extLst>
          </p:cNvPr>
          <p:cNvSpPr txBox="1"/>
          <p:nvPr/>
        </p:nvSpPr>
        <p:spPr>
          <a:xfrm>
            <a:off x="6469855" y="1636215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93532E-2B57-42D8-A7A7-CFD18821BCC4}"/>
              </a:ext>
            </a:extLst>
          </p:cNvPr>
          <p:cNvGrpSpPr/>
          <p:nvPr/>
        </p:nvGrpSpPr>
        <p:grpSpPr>
          <a:xfrm>
            <a:off x="8400501" y="2810992"/>
            <a:ext cx="2001797" cy="1649053"/>
            <a:chOff x="1648916" y="3274600"/>
            <a:chExt cx="1932496" cy="159196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78CAFFF-F59D-410F-ADCC-D0A564954653}"/>
                </a:ext>
              </a:extLst>
            </p:cNvPr>
            <p:cNvGrpSpPr/>
            <p:nvPr/>
          </p:nvGrpSpPr>
          <p:grpSpPr>
            <a:xfrm>
              <a:off x="1871747" y="3466964"/>
              <a:ext cx="1639549" cy="1344643"/>
              <a:chOff x="1908323" y="3613268"/>
              <a:chExt cx="1639549" cy="1344643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3C3C74C-9020-4DFA-B0D8-45926DC172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8323" y="4453128"/>
                <a:ext cx="441685" cy="50478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DE753D8-2727-44A6-85FE-7EE43E0FFE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613268"/>
                <a:ext cx="0" cy="83985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67627B3C-4A2A-4A45-9896-34E661181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/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6522" t="-4255" r="-6087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/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8125" r="-25000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E361587-8C1D-448B-A01C-E1D042F0C1E7}"/>
              </a:ext>
            </a:extLst>
          </p:cNvPr>
          <p:cNvSpPr txBox="1"/>
          <p:nvPr/>
        </p:nvSpPr>
        <p:spPr>
          <a:xfrm>
            <a:off x="6131925" y="1958577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Intermediate Frame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08EBC21-329B-4F9B-ABCE-FA507918942C}"/>
              </a:ext>
            </a:extLst>
          </p:cNvPr>
          <p:cNvSpPr txBox="1"/>
          <p:nvPr/>
        </p:nvSpPr>
        <p:spPr>
          <a:xfrm>
            <a:off x="994410" y="1616489"/>
            <a:ext cx="52747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Rotate to the Fixed coordinate frame orientation.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Then shift coordinate frame.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/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Physically, each entry in the RM can be regarded as a dot product between each body and fixed frame axis:</a:t>
                </a:r>
              </a:p>
              <a:p>
                <a:endParaRPr lang="en-US" sz="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</m:m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  <a:blipFill>
                <a:blip r:embed="rId14"/>
                <a:stretch>
                  <a:fillRect l="-815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/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blipFill>
                <a:blip r:embed="rId15"/>
                <a:stretch>
                  <a:fillRect l="-28571" r="-2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/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blipFill>
                <a:blip r:embed="rId16"/>
                <a:stretch>
                  <a:fillRect l="-30303" r="-303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364F191-626E-4C01-8D51-78C38E4F63C0}"/>
              </a:ext>
            </a:extLst>
          </p:cNvPr>
          <p:cNvSpPr txBox="1"/>
          <p:nvPr/>
        </p:nvSpPr>
        <p:spPr>
          <a:xfrm>
            <a:off x="1690521" y="3823865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1.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0482AA-B823-46DE-9544-1BD052E71C5E}"/>
              </a:ext>
            </a:extLst>
          </p:cNvPr>
          <p:cNvSpPr txBox="1"/>
          <p:nvPr/>
        </p:nvSpPr>
        <p:spPr>
          <a:xfrm>
            <a:off x="3075469" y="3833394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2.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66BD7A0-5C54-4929-AFFE-EF6728BF2620}"/>
              </a:ext>
            </a:extLst>
          </p:cNvPr>
          <p:cNvSpPr/>
          <p:nvPr/>
        </p:nvSpPr>
        <p:spPr>
          <a:xfrm rot="16200000">
            <a:off x="2421817" y="3068988"/>
            <a:ext cx="278846" cy="164027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FCFD421-F264-492C-BF6A-4D21DE569A9A}"/>
              </a:ext>
            </a:extLst>
          </p:cNvPr>
          <p:cNvSpPr/>
          <p:nvPr/>
        </p:nvSpPr>
        <p:spPr>
          <a:xfrm rot="16200000">
            <a:off x="3751453" y="3651619"/>
            <a:ext cx="278846" cy="42767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28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Known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 Absolute Position of Stations: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x axis always points from station 1 to 2.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  <a:blipFill>
                <a:blip r:embed="rId2"/>
                <a:stretch>
                  <a:fillRect l="-213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63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The new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682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Hyperboloid in Fixed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347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Visualization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6AF8A8-9ECF-4C2D-8E0E-F19B2E7C26FC}"/>
              </a:ext>
            </a:extLst>
          </p:cNvPr>
          <p:cNvGrpSpPr/>
          <p:nvPr/>
        </p:nvGrpSpPr>
        <p:grpSpPr>
          <a:xfrm>
            <a:off x="6448848" y="2297200"/>
            <a:ext cx="5041653" cy="3781240"/>
            <a:chOff x="6543656" y="2789855"/>
            <a:chExt cx="5333333" cy="4000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5A823C-1182-44F1-863F-87DFDA0DADA9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4000000"/>
              <a:chOff x="6553533" y="1429000"/>
              <a:chExt cx="5333333" cy="4000000"/>
            </a:xfrm>
          </p:grpSpPr>
          <p:pic>
            <p:nvPicPr>
              <p:cNvPr id="16" name="Picture 15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38F4E0EA-2897-4F3E-BA2B-C3A43EB46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3533" y="1429000"/>
                <a:ext cx="5333333" cy="40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/>
                  <p:nvPr/>
                </p:nvSpPr>
                <p:spPr>
                  <a:xfrm>
                    <a:off x="8556150" y="4453732"/>
                    <a:ext cx="508451" cy="4069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6150" y="4453732"/>
                    <a:ext cx="508451" cy="4069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5190" r="-12658"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/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3333" r="-20370" b="-4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/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2727" r="-21818" b="-4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423B17-2405-4427-9C58-6724DD640F55}"/>
                </a:ext>
              </a:extLst>
            </p:cNvPr>
            <p:cNvSpPr/>
            <p:nvPr/>
          </p:nvSpPr>
          <p:spPr>
            <a:xfrm rot="18855768">
              <a:off x="9228810" y="4642160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FD2911B-F1A7-4D7C-99F1-BA90BA671E01}"/>
                    </a:ext>
                  </a:extLst>
                </p:cNvPr>
                <p:cNvSpPr txBox="1"/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F39C2-B711-4C0E-8B72-935EFB91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blipFill>
                  <a:blip r:embed="rId8"/>
                  <a:stretch>
                    <a:fillRect l="-25000" r="-22917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E31E9D-2A76-440B-8538-A079150BE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887" y="4405043"/>
              <a:ext cx="476092" cy="370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AA10AB3-F289-4C29-8931-C25DDF0095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7201" y="4266166"/>
              <a:ext cx="444300" cy="47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/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blipFill>
                  <a:blip r:embed="rId9"/>
                  <a:stretch>
                    <a:fillRect l="-21429" t="-1587" r="-2321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/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blipFill>
                  <a:blip r:embed="rId10"/>
                  <a:stretch>
                    <a:fillRect l="-31034" t="-3175" r="-22414" b="-31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EC5AC-604A-47B2-8D84-3CBC2E5576C0}"/>
              </a:ext>
            </a:extLst>
          </p:cNvPr>
          <p:cNvGrpSpPr/>
          <p:nvPr/>
        </p:nvGrpSpPr>
        <p:grpSpPr>
          <a:xfrm>
            <a:off x="507085" y="2159920"/>
            <a:ext cx="5333333" cy="3999999"/>
            <a:chOff x="6543656" y="2789855"/>
            <a:chExt cx="5333333" cy="3999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CABB73-6518-46B5-BBAB-7D60A267C55F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9F9305-F398-42F6-91ED-2ADE975A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57C3560-18F4-4143-B106-B32CF6418C8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96FA473-128C-49D1-B100-111CE7C3DEC3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15F26E5-455D-4C25-8DFC-C7D7D399EF5A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041B264-3ADA-4CF8-BBEB-86391522442C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0AC6E71-386D-4FEE-9A1E-40D0FE1C9BF5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/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blipFill>
                  <a:blip r:embed="rId15"/>
                  <a:stretch>
                    <a:fillRect l="-24490" r="-20408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127195-AD33-4ECD-A2FB-79B5831A0241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948C4DF-BEDB-4195-90FA-FD814EF92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/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blipFill>
                  <a:blip r:embed="rId16"/>
                  <a:stretch>
                    <a:fillRect l="-26786" t="-3175" r="-23214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/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blipFill>
                  <a:blip r:embed="rId17"/>
                  <a:stretch>
                    <a:fillRect l="-34483" t="-6349" r="-32759" b="-365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/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/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/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/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/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blipFill>
                <a:blip r:embed="rId22"/>
                <a:stretch>
                  <a:fillRect l="-7263" t="-4444" r="-726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/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blipFill>
                <a:blip r:embed="rId23"/>
                <a:stretch>
                  <a:fillRect l="-9091" t="-28261" r="-1428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/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blipFill>
                <a:blip r:embed="rId24"/>
                <a:stretch>
                  <a:fillRect l="-7345" t="-4444" r="-734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/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blipFill>
                <a:blip r:embed="rId25"/>
                <a:stretch>
                  <a:fillRect l="-9150" t="-28261" r="-150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/>
              <p:nvPr/>
            </p:nvSpPr>
            <p:spPr>
              <a:xfrm>
                <a:off x="2693107" y="4657188"/>
                <a:ext cx="48064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107" y="4657188"/>
                <a:ext cx="480644" cy="384721"/>
              </a:xfrm>
              <a:prstGeom prst="rect">
                <a:avLst/>
              </a:prstGeom>
              <a:blipFill>
                <a:blip r:embed="rId26"/>
                <a:stretch>
                  <a:fillRect l="-15190" r="-12658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3B70A7-EB6F-42DE-A422-90D6CB5E2F2A}"/>
              </a:ext>
            </a:extLst>
          </p:cNvPr>
          <p:cNvCxnSpPr>
            <a:stCxn id="46" idx="0"/>
          </p:cNvCxnSpPr>
          <p:nvPr/>
        </p:nvCxnSpPr>
        <p:spPr>
          <a:xfrm flipH="1" flipV="1">
            <a:off x="2714625" y="4107057"/>
            <a:ext cx="218804" cy="550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3CF919-F19D-4181-B8F4-A46F6D8A0840}"/>
              </a:ext>
            </a:extLst>
          </p:cNvPr>
          <p:cNvCxnSpPr>
            <a:cxnSpLocks/>
          </p:cNvCxnSpPr>
          <p:nvPr/>
        </p:nvCxnSpPr>
        <p:spPr>
          <a:xfrm flipH="1" flipV="1">
            <a:off x="8184607" y="4849548"/>
            <a:ext cx="397657" cy="306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AA0C36C-ED1C-430F-A31E-102BB040A11E}"/>
              </a:ext>
            </a:extLst>
          </p:cNvPr>
          <p:cNvSpPr txBox="1"/>
          <p:nvPr/>
        </p:nvSpPr>
        <p:spPr>
          <a:xfrm>
            <a:off x="2294966" y="1854141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Body Frame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B06708-EAB6-443E-B3CD-FB9C55F7E727}"/>
              </a:ext>
            </a:extLst>
          </p:cNvPr>
          <p:cNvSpPr txBox="1"/>
          <p:nvPr/>
        </p:nvSpPr>
        <p:spPr>
          <a:xfrm>
            <a:off x="8056873" y="1938164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Fixed Frame</a:t>
            </a:r>
          </a:p>
        </p:txBody>
      </p:sp>
    </p:spTree>
    <p:extLst>
      <p:ext uri="{BB962C8B-B14F-4D97-AF65-F5344CB8AC3E}">
        <p14:creationId xmlns:p14="http://schemas.microsoft.com/office/powerpoint/2010/main" val="3622932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48600" cy="1325563"/>
          </a:xfrm>
        </p:spPr>
        <p:txBody>
          <a:bodyPr/>
          <a:lstStyle/>
          <a:p>
            <a:r>
              <a:rPr lang="en-US" dirty="0"/>
              <a:t>Creating the Hyperboloids and Hyperbolas algorithm.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Inputs is </a:t>
                </a:r>
                <a:r>
                  <a:rPr lang="en-US" i="1" dirty="0" err="1"/>
                  <a:t>TDoA</a:t>
                </a:r>
                <a:r>
                  <a:rPr lang="en-US" i="1" dirty="0"/>
                  <a:t> Data</a:t>
                </a:r>
                <a:endParaRPr lang="en-US" dirty="0"/>
              </a:p>
              <a:p>
                <a:r>
                  <a:rPr lang="en-US" dirty="0"/>
                  <a:t>Receiver Locations in the </a:t>
                </a:r>
                <a:r>
                  <a:rPr lang="en-US" b="1" i="1" u="sng" dirty="0"/>
                  <a:t>Fixed Frame</a:t>
                </a:r>
              </a:p>
              <a:p>
                <a:r>
                  <a:rPr lang="en-US" dirty="0"/>
                  <a:t>Distance Difference</a:t>
                </a:r>
              </a:p>
              <a:p>
                <a:pPr marL="0" indent="0">
                  <a:buNone/>
                </a:pPr>
                <a:r>
                  <a:rPr lang="en-US" dirty="0"/>
                  <a:t>Algorithm: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offset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Create Hyperboloid in </a:t>
                </a:r>
                <a:r>
                  <a:rPr lang="en-US" b="1" i="1" u="sng" dirty="0"/>
                  <a:t>Body Frame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Transform to </a:t>
                </a:r>
                <a:r>
                  <a:rPr lang="en-US" b="1" i="1" u="sng" dirty="0"/>
                  <a:t>Fixed Frame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Outputs: </a:t>
                </a:r>
              </a:p>
              <a:p>
                <a:r>
                  <a:rPr lang="en-US" dirty="0"/>
                  <a:t>Symbolic Equation of Hyperboloid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  <a:blipFill>
                <a:blip r:embed="rId3"/>
                <a:stretch>
                  <a:fillRect l="-2054" t="-2101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0B7E2-DCFB-4075-845A-87154B17A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67" y="230819"/>
            <a:ext cx="2093677" cy="6396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/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B0938E8-9760-4DAA-9EB2-A66FC1FA8D79}"/>
              </a:ext>
            </a:extLst>
          </p:cNvPr>
          <p:cNvSpPr/>
          <p:nvPr/>
        </p:nvSpPr>
        <p:spPr>
          <a:xfrm>
            <a:off x="9846905" y="5245960"/>
            <a:ext cx="204209" cy="204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FCD5F-7AE4-4155-874F-49DF4373C401}"/>
              </a:ext>
            </a:extLst>
          </p:cNvPr>
          <p:cNvSpPr txBox="1"/>
          <p:nvPr/>
        </p:nvSpPr>
        <p:spPr>
          <a:xfrm>
            <a:off x="9783251" y="5205800"/>
            <a:ext cx="331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85327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a 1 sided Hyperbola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2 sided Hyperbola</a:t>
                </a:r>
              </a:p>
              <a:p>
                <a:pPr marL="0" indent="0">
                  <a:buNone/>
                </a:pPr>
                <a:endParaRPr lang="en-US" sz="9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1 sided Hyperbola (solve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’’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  <a:blipFill>
                <a:blip r:embed="rId2"/>
                <a:stretch>
                  <a:fillRect l="-1655" t="-2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496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Hyperbola side based on the sign of the distance difference.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74360" y="1912883"/>
            <a:ext cx="6502628" cy="4876972"/>
            <a:chOff x="6543656" y="2789855"/>
            <a:chExt cx="5333332" cy="4000000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518338A-7CDB-49D5-B5F6-9291ABB230C6}"/>
                </a:ext>
              </a:extLst>
            </p:cNvPr>
            <p:cNvGrpSpPr/>
            <p:nvPr/>
          </p:nvGrpSpPr>
          <p:grpSpPr>
            <a:xfrm>
              <a:off x="6543656" y="2789855"/>
              <a:ext cx="5333332" cy="4000000"/>
              <a:chOff x="6553533" y="1429000"/>
              <a:chExt cx="5333332" cy="4000000"/>
            </a:xfrm>
            <a:grpFill/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210FB30-DEA7-4FB2-BF94-F2F6DD340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2" cy="4000000"/>
              </a:xfrm>
              <a:prstGeom prst="rect">
                <a:avLst/>
              </a:prstGeom>
              <a:grpFill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/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000" r="-20000" b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910" r="-5970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/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647" r="-5882" b="-140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A3D3AA-75CF-435A-9312-BB1B440CC6E0}"/>
                </a:ext>
              </a:extLst>
            </p:cNvPr>
            <p:cNvSpPr/>
            <p:nvPr/>
          </p:nvSpPr>
          <p:spPr>
            <a:xfrm rot="18855768">
              <a:off x="9673826" y="5629112"/>
              <a:ext cx="206187" cy="206187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/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=−3.66</m:t>
                        </m:r>
                      </m:oMath>
                    </m:oMathPara>
                  </a14:m>
                  <a:endParaRPr lang="en-US" sz="25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blipFill>
                  <a:blip r:embed="rId7"/>
                  <a:stretch>
                    <a:fillRect l="-4435" r="-48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sign of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 wholly dictated by sign of delta.</a:t>
                </a:r>
              </a:p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r>
                  <a:rPr lang="en-US" sz="2500" dirty="0"/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500" dirty="0"/>
                  <a:t> is the distance difference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500" dirty="0"/>
                  <a:t> is half the distance between stations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  <a:blipFill>
                <a:blip r:embed="rId8"/>
                <a:stretch>
                  <a:fillRect l="-1917" t="-1244" b="-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/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=5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=−3.66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C2A3D3AA-75CF-435A-9312-BB1B440CC6E0}"/>
              </a:ext>
            </a:extLst>
          </p:cNvPr>
          <p:cNvSpPr/>
          <p:nvPr/>
        </p:nvSpPr>
        <p:spPr>
          <a:xfrm rot="18855768">
            <a:off x="8574698" y="4243798"/>
            <a:ext cx="244083" cy="24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0A7923-F5F2-4273-8720-4A8D32355811}"/>
              </a:ext>
            </a:extLst>
          </p:cNvPr>
          <p:cNvCxnSpPr>
            <a:cxnSpLocks/>
          </p:cNvCxnSpPr>
          <p:nvPr/>
        </p:nvCxnSpPr>
        <p:spPr>
          <a:xfrm flipV="1">
            <a:off x="8680147" y="3963101"/>
            <a:ext cx="563594" cy="438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/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blipFill>
                <a:blip r:embed="rId10"/>
                <a:stretch>
                  <a:fillRect l="-10448" t="-1587" r="-2089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56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DEEBDFF-92C8-474B-BA67-339D49138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t="12816" r="10894" b="17651"/>
          <a:stretch/>
        </p:blipFill>
        <p:spPr>
          <a:xfrm>
            <a:off x="7877175" y="2390774"/>
            <a:ext cx="3781425" cy="278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is much less ambiguous with 1 sided Hyperbolas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048251" y="3208719"/>
            <a:ext cx="2972145" cy="147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D47E4-87D3-4226-96AD-C8B1E5D9E2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3" t="12186" r="10354" b="14037"/>
          <a:stretch/>
        </p:blipFill>
        <p:spPr>
          <a:xfrm>
            <a:off x="390525" y="2390774"/>
            <a:ext cx="4619626" cy="3462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/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But how many hyperbolas are created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number of stations?</a:t>
                </a:r>
              </a:p>
              <a:p>
                <a:r>
                  <a:rPr lang="en-US" dirty="0"/>
                  <a:t>How do we find the “best solution”?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blipFill>
                <a:blip r:embed="rId4"/>
                <a:stretch>
                  <a:fillRect l="-69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313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TDoA data creates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hyperboloids.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the </a:t>
                </a:r>
                <a:r>
                  <a:rPr lang="en-US" dirty="0" err="1"/>
                  <a:t>TDoA</a:t>
                </a:r>
                <a:r>
                  <a:rPr lang="en-US" dirty="0"/>
                  <a:t>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  <a:blipFill>
                <a:blip r:embed="rId3"/>
                <a:stretch>
                  <a:fillRect l="-2035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/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3 Hyperboloids.</a:t>
                </a:r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6 Hyperboloids. 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Number of unique Hyperboloids. </a:t>
                </a:r>
              </a:p>
              <a:p>
                <a:r>
                  <a:rPr lang="en-US" sz="2500" dirty="0"/>
                  <a:t>Given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  <a:p>
                <a:r>
                  <a:rPr lang="en-US" sz="2500" dirty="0"/>
                  <a:t>Only 2 of these hyperboloids are unique.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3 unique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blipFill>
                <a:blip r:embed="rId5"/>
                <a:stretch>
                  <a:fillRect l="-1988" t="-1128" r="-621" b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82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535"/>
            <a:ext cx="9144000" cy="102128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TDoA</a:t>
            </a:r>
            <a:r>
              <a:rPr lang="en-US" dirty="0"/>
              <a:t> simulator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7D85808-117E-49C8-B5CA-DB7ADE2E2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602521"/>
              </p:ext>
            </p:extLst>
          </p:nvPr>
        </p:nvGraphicFramePr>
        <p:xfrm>
          <a:off x="425778" y="1209822"/>
          <a:ext cx="11340444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0444">
                  <a:extLst>
                    <a:ext uri="{9D8B030D-6E8A-4147-A177-3AD203B41FA5}">
                      <a16:colId xmlns:a16="http://schemas.microsoft.com/office/drawing/2014/main" val="1934991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3500" dirty="0"/>
                        <a:t>Agenda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17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1. Time Difference of Arrival (</a:t>
                      </a:r>
                      <a:r>
                        <a:rPr lang="en-US" sz="3500" dirty="0" err="1"/>
                        <a:t>TDoA</a:t>
                      </a:r>
                      <a:r>
                        <a:rPr lang="en-US" sz="3500" dirty="0"/>
                        <a:t>) Introduction.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28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2. The Satellite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7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3. Finding the Best Solution on a Plane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7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4. Fitting a Line through the solution on each plane.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9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5. Unit 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3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6. Simulating the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2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7. Deriving the Uncertainty based on Simulated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274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37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Hyperbolas in 2D.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This works for both one-sided and two-sided Hyperbolas.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blipFill>
                <a:blip r:embed="rId2"/>
                <a:stretch>
                  <a:fillRect l="-3474" t="-2970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253E9B6-11D9-4E64-A680-396E695CA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8" y="1533775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/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/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824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Fake Solutions for One-sided Hyperbolas.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Fake solutions come from squaring both sides when going to solve the one-sided equation.</a:t>
                </a:r>
                <a:endParaRPr lang="en-US" sz="2500" dirty="0"/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blipFill>
                <a:blip r:embed="rId3"/>
                <a:stretch>
                  <a:fillRect l="-3583" t="-2538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ED229FF-7D0E-4320-BEDC-09EC02B8AF58}"/>
              </a:ext>
            </a:extLst>
          </p:cNvPr>
          <p:cNvGrpSpPr/>
          <p:nvPr/>
        </p:nvGrpSpPr>
        <p:grpSpPr>
          <a:xfrm>
            <a:off x="388252" y="1981700"/>
            <a:ext cx="5333333" cy="4000000"/>
            <a:chOff x="381333" y="1924300"/>
            <a:chExt cx="5333333" cy="4000000"/>
          </a:xfrm>
        </p:grpSpPr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D852A493-394A-44C3-9F5A-1BBA52DB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33" y="1924300"/>
              <a:ext cx="5333333" cy="4000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202B8F-6B42-41D5-8F14-A9983306EA0F}"/>
                </a:ext>
              </a:extLst>
            </p:cNvPr>
            <p:cNvCxnSpPr/>
            <p:nvPr/>
          </p:nvCxnSpPr>
          <p:spPr>
            <a:xfrm flipV="1">
              <a:off x="1400175" y="2486025"/>
              <a:ext cx="571500" cy="23241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D26C03-2816-4E9A-AC4F-DEE8565B1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3429000"/>
              <a:ext cx="838200" cy="13811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FDCAB9-3843-4169-8B0F-BCB9F46C8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4219575"/>
              <a:ext cx="3495675" cy="5905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D12AA4-435D-4A87-8B06-EB88A96ECD9D}"/>
                </a:ext>
              </a:extLst>
            </p:cNvPr>
            <p:cNvSpPr txBox="1"/>
            <p:nvPr/>
          </p:nvSpPr>
          <p:spPr>
            <a:xfrm>
              <a:off x="1285874" y="4810125"/>
              <a:ext cx="1114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Fake Solutions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/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/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621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3F51-D236-4980-805E-087CEA1E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one-sided method breaks down when the sign of the Time Difference is questionable.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one-sided method requires signed time differences.</a:t>
                </a:r>
              </a:p>
              <a:p>
                <a:r>
                  <a:rPr lang="en-US" dirty="0"/>
                  <a:t>Consider the following time differences:</a:t>
                </a:r>
              </a:p>
              <a:p>
                <a:pPr marL="514350" indent="-514350" algn="ctr"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=1.2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pPr marL="514350" indent="-514350" algn="ctr">
                  <a:buFont typeface="Arial" panose="020B0604020202020204" pitchFamily="34" charset="0"/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pPr/>
                <a:r>
                  <a:rPr lang="en-US" dirty="0"/>
                  <a:t>The sign of TD is unambiguous in case (A).</a:t>
                </a:r>
              </a:p>
              <a:p>
                <a:pPr/>
                <a:r>
                  <a:rPr lang="en-US" dirty="0"/>
                  <a:t>The sign of TD is ambiguous in case (B) with respect to its uncertainty value. </a:t>
                </a:r>
              </a:p>
              <a:p>
                <a:pPr marL="0" indent="0">
                  <a:buNone/>
                </a:pPr>
                <a:r>
                  <a:rPr lang="en-US" i="1" dirty="0"/>
                  <a:t>Time differences approach zero as the emitter goes directly in between two receivers. TD Error becomes more significant at these points and the one-sided method may begin breaking down. </a:t>
                </a:r>
              </a:p>
              <a:p>
                <a:pPr marL="514350" indent="-514350" algn="ctr">
                  <a:buAutoNum type="alphaUcParenBoth"/>
                </a:pPr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217" t="-1937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446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2 Hyperboloids results in a Hyperbola.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128D2-F99C-4C46-819A-DB00CE42E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688"/>
            <a:ext cx="5333333" cy="4000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D6BCB62-717A-4C70-B842-8C229D00D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58" y="1690688"/>
            <a:ext cx="5333333" cy="40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F08BAB-DABF-455C-989A-54C6D98F9B7F}"/>
              </a:ext>
            </a:extLst>
          </p:cNvPr>
          <p:cNvSpPr txBox="1"/>
          <p:nvPr/>
        </p:nvSpPr>
        <p:spPr>
          <a:xfrm>
            <a:off x="1763071" y="5824038"/>
            <a:ext cx="9295173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500" dirty="0"/>
              <a:t>If the Hyperboloids are one-sided, the result is a one-sided Hyperbola. </a:t>
            </a:r>
          </a:p>
          <a:p>
            <a:pPr algn="ctr"/>
            <a:r>
              <a:rPr lang="en-US" sz="2500" dirty="0"/>
              <a:t>Still working on whether we can mathematically derive this hyperbola.  </a:t>
            </a:r>
          </a:p>
        </p:txBody>
      </p:sp>
    </p:spTree>
    <p:extLst>
      <p:ext uri="{BB962C8B-B14F-4D97-AF65-F5344CB8AC3E}">
        <p14:creationId xmlns:p14="http://schemas.microsoft.com/office/powerpoint/2010/main" val="229009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Best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909955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one-sided Hyperbolas, finding the best solution is the average of 3 points.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D45F04B-753D-431D-96D0-63B322B70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29333" y="1915829"/>
            <a:ext cx="5333333" cy="40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8695443" y="2212436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770974" y="2082462"/>
            <a:ext cx="265835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Three one-sided hyperbolas intersect at 3 points only. 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53981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in 2D is very sensitive to errors outside its “triangle of receivers”.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9204491" y="1904240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1090367" y="1904240"/>
            <a:ext cx="2658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TDoA</a:t>
            </a:r>
            <a:r>
              <a:rPr lang="en-US" sz="2500" dirty="0"/>
              <a:t> error generally looks like this:</a:t>
            </a:r>
          </a:p>
          <a:p>
            <a:endParaRPr lang="en-US" sz="2500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2220026-190A-4621-AA2F-5BC32F66B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7980"/>
            <a:ext cx="4270605" cy="3202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8DD2C5-2416-4646-8EEC-DEABFBB676C8}"/>
              </a:ext>
            </a:extLst>
          </p:cNvPr>
          <p:cNvSpPr txBox="1"/>
          <p:nvPr/>
        </p:nvSpPr>
        <p:spPr>
          <a:xfrm>
            <a:off x="4889370" y="5835778"/>
            <a:ext cx="66678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Position error is large, but the direction is still accurate.</a:t>
            </a:r>
          </a:p>
        </p:txBody>
      </p:sp>
      <p:pic>
        <p:nvPicPr>
          <p:cNvPr id="7" name="Picture 6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78F92A-F6D3-435C-8D06-639534B81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853" y="1758939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6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9665-AB29-4018-960A-3E5773DC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Finding the best solution for two-sided hyperbolas is significantly harder.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0874DE-88F4-4048-8566-4978CB5DBFA8}"/>
              </a:ext>
            </a:extLst>
          </p:cNvPr>
          <p:cNvGrpSpPr/>
          <p:nvPr/>
        </p:nvGrpSpPr>
        <p:grpSpPr>
          <a:xfrm>
            <a:off x="5363852" y="1690688"/>
            <a:ext cx="6530190" cy="4897643"/>
            <a:chOff x="2441542" y="1690688"/>
            <a:chExt cx="6530190" cy="4897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4C5B2E-0F3B-4D1A-BD31-2AA2F3C44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C396377-A875-45D5-A557-C71F01C2D2BC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FF6B0E-35C1-4649-96EA-E516A0779ED8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1988F1-A52B-46F0-BE64-6D742D2A4B00}"/>
              </a:ext>
            </a:extLst>
          </p:cNvPr>
          <p:cNvSpPr txBox="1"/>
          <p:nvPr/>
        </p:nvSpPr>
        <p:spPr>
          <a:xfrm>
            <a:off x="957999" y="2123573"/>
            <a:ext cx="4754252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Two-sided hyperbolas intersect in 12 different locations.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Which cluster is the best solution?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The one with the smallest area?</a:t>
            </a:r>
          </a:p>
          <a:p>
            <a:endParaRPr lang="en-US" sz="2500" dirty="0"/>
          </a:p>
          <a:p>
            <a:r>
              <a:rPr lang="en-US" sz="2500" dirty="0"/>
              <a:t>Approach: </a:t>
            </a:r>
          </a:p>
          <a:p>
            <a:r>
              <a:rPr lang="en-US" sz="2500" dirty="0"/>
              <a:t>Find all clustered locations by intersecting the hyperbolas 2 at a time.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823082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no error: 2 clusters are close, but they still form a triangle.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blipFill>
                <a:blip r:embed="rId2"/>
                <a:stretch>
                  <a:fillRect l="-2680" r="-2577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82" y="1598061"/>
            <a:ext cx="5333333" cy="4000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53CB61-1334-40CA-81E2-E44B0EEC7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25496"/>
              </p:ext>
            </p:extLst>
          </p:nvPr>
        </p:nvGraphicFramePr>
        <p:xfrm>
          <a:off x="928333" y="1598061"/>
          <a:ext cx="2966397" cy="5076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7961">
                  <a:extLst>
                    <a:ext uri="{9D8B030D-6E8A-4147-A177-3AD203B41FA5}">
                      <a16:colId xmlns:a16="http://schemas.microsoft.com/office/drawing/2014/main" val="792225325"/>
                    </a:ext>
                  </a:extLst>
                </a:gridCol>
                <a:gridCol w="957961">
                  <a:extLst>
                    <a:ext uri="{9D8B030D-6E8A-4147-A177-3AD203B41FA5}">
                      <a16:colId xmlns:a16="http://schemas.microsoft.com/office/drawing/2014/main" val="3995860203"/>
                    </a:ext>
                  </a:extLst>
                </a:gridCol>
                <a:gridCol w="1050475">
                  <a:extLst>
                    <a:ext uri="{9D8B030D-6E8A-4147-A177-3AD203B41FA5}">
                      <a16:colId xmlns:a16="http://schemas.microsoft.com/office/drawing/2014/main" val="1784648126"/>
                    </a:ext>
                  </a:extLst>
                </a:gridCol>
              </a:tblGrid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0.9998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907137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7.1886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2.3197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850101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2.4457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3.8727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14989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323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13296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1.9290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-5.5781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33928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94679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40133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9.3175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9.0656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23034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98078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6.9888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0.9970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32294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8.0753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1.8799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63910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0.6839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4.8581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60543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9485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/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Numerical precision prevents the 3 points from lining 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𝑒𝑥𝑎𝑐𝑡𝑙𝑦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Intersecting 3 hyperbolas results in no solution.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blipFill>
                <a:blip r:embed="rId4"/>
                <a:stretch>
                  <a:fillRect l="-1770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3D9CCC2-81E9-4762-ABC7-C54D16D58CAA}"/>
              </a:ext>
            </a:extLst>
          </p:cNvPr>
          <p:cNvSpPr/>
          <p:nvPr/>
        </p:nvSpPr>
        <p:spPr>
          <a:xfrm>
            <a:off x="9191134" y="4506012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F9E28A-EACE-442D-AEA9-D1BBB036E3F0}"/>
              </a:ext>
            </a:extLst>
          </p:cNvPr>
          <p:cNvSpPr/>
          <p:nvPr/>
        </p:nvSpPr>
        <p:spPr>
          <a:xfrm>
            <a:off x="7125877" y="3040052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59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97"/>
            <a:ext cx="10515600" cy="1624421"/>
          </a:xfrm>
        </p:spPr>
        <p:txBody>
          <a:bodyPr>
            <a:normAutofit fontScale="90000"/>
          </a:bodyPr>
          <a:lstStyle/>
          <a:p>
            <a:r>
              <a:rPr lang="en-US" dirty="0"/>
              <a:t>First sort the data with respect to x then y. Differentiate the data. Single out the data below 0.1 difference.</a:t>
            </a:r>
          </a:p>
        </p:txBody>
      </p:sp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13" y="2220852"/>
            <a:ext cx="5333333" cy="400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25962"/>
              </p:ext>
            </p:extLst>
          </p:nvPr>
        </p:nvGraphicFramePr>
        <p:xfrm>
          <a:off x="954254" y="1869518"/>
          <a:ext cx="4875036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637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637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6110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x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y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4.8581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6.9888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7.0000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1.0001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9.0656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7EAEA32-59E2-4A3E-B86F-4938A9B9414A}"/>
              </a:ext>
            </a:extLst>
          </p:cNvPr>
          <p:cNvSpPr/>
          <p:nvPr/>
        </p:nvSpPr>
        <p:spPr>
          <a:xfrm>
            <a:off x="9153426" y="4324218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E8C33C-DB1F-411E-BF07-BDC428F3CC74}"/>
              </a:ext>
            </a:extLst>
          </p:cNvPr>
          <p:cNvSpPr/>
          <p:nvPr/>
        </p:nvSpPr>
        <p:spPr>
          <a:xfrm>
            <a:off x="7144731" y="2835111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91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58CB-CC5B-4DB4-9E67-E7C30F26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E19C8-458D-4A8E-B713-B8779A3E1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 reader about how the Time Difference of Arrival algorithm works. </a:t>
            </a:r>
          </a:p>
          <a:p>
            <a:r>
              <a:rPr lang="en-US" dirty="0"/>
              <a:t>This is not designed as presentation slides. The slides are filled with information and comments. It is meant to be read like a paper (but with lots of pictures). </a:t>
            </a:r>
          </a:p>
        </p:txBody>
      </p:sp>
    </p:spTree>
    <p:extLst>
      <p:ext uri="{BB962C8B-B14F-4D97-AF65-F5344CB8AC3E}">
        <p14:creationId xmlns:p14="http://schemas.microsoft.com/office/powerpoint/2010/main" val="1351986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Decide how many solutions there are by looking for which singled out points are clustered.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Collect the indices of all singled out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𝑰𝒏𝒅𝒊𝒄𝒆𝒔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Take the differences of these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𝑑𝑖𝑓𝑓</m:t>
                      </m:r>
                      <m:d>
                        <m:d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𝐼𝑛𝑑𝑖𝑐𝑒𝑠</m:t>
                          </m:r>
                        </m:e>
                      </m:d>
                      <m:r>
                        <a:rPr lang="en-US" sz="2500" i="1">
                          <a:latin typeface="Cambria Math" panose="02040503050406030204" pitchFamily="18" charset="0"/>
                        </a:rPr>
                        <m:t>=[1,3,1]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blipFill>
                <a:blip r:embed="rId2"/>
                <a:stretch>
                  <a:fillRect l="-3722" t="-2641" r="-4839" b="-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522228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202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critical points to collect are the beginning, end, and all non-zero terms in Diff-1.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critical points identify switching between solutions.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first critical point is always 0.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last critical point is the number of singled out points. (4 in this ex.)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5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blipFill>
                <a:blip r:embed="rId2"/>
                <a:stretch>
                  <a:fillRect l="-3722"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41806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018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critical points to identify the indices of the solution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120140"/>
              </p:ext>
            </p:extLst>
          </p:nvPr>
        </p:nvGraphicFramePr>
        <p:xfrm>
          <a:off x="344666" y="1871303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r>
                  <a:rPr lang="en-US" sz="2500" b="0" dirty="0"/>
                  <a:t>We now iterate through critical points, collecting all data between the previous and current critical point: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+1: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blipFill>
                <a:blip r:embed="rId2"/>
                <a:stretch>
                  <a:fillRect l="-3970" t="-156" r="-5211" b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221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point in the cluster is the point directly above the identified ranges.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56252"/>
              </p:ext>
            </p:extLst>
          </p:nvPr>
        </p:nvGraphicFramePr>
        <p:xfrm>
          <a:off x="344666" y="1690688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  <a:p>
                <a:r>
                  <a:rPr lang="en-US" sz="2500" b="0" dirty="0"/>
                  <a:t>The diff function lags one element behind. We add the next consecutive element to each solution: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1=[3,4,5]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2=[7,8,9]</m:t>
                      </m:r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endParaRPr lang="en-US" sz="2500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blipFill>
                <a:blip r:embed="rId2"/>
                <a:stretch>
                  <a:fillRect l="-3970" t="-1979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19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51"/>
            <a:ext cx="10515600" cy="1325563"/>
          </a:xfrm>
        </p:spPr>
        <p:txBody>
          <a:bodyPr/>
          <a:lstStyle/>
          <a:p>
            <a:r>
              <a:rPr lang="en-US" dirty="0"/>
              <a:t>Finally, average the solution together.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472966"/>
              </p:ext>
            </p:extLst>
          </p:nvPr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8C681893-1DFB-427A-A349-1104A247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89" y="1804000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/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(2.0964,5.05637)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blipFill>
                <a:blip r:embed="rId3"/>
                <a:stretch>
                  <a:fillRect l="-2990" t="-4444" r="-36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/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(6.9963,0.999)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blipFill>
                <a:blip r:embed="rId4"/>
                <a:stretch>
                  <a:fillRect l="-5118" t="-4444" r="-511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56B2686-1B3A-455C-9FC4-156870ED83D9}"/>
              </a:ext>
            </a:extLst>
          </p:cNvPr>
          <p:cNvSpPr/>
          <p:nvPr/>
        </p:nvSpPr>
        <p:spPr>
          <a:xfrm>
            <a:off x="9759942" y="4644734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51BD56-B42C-4378-8BD8-7410508E19E3}"/>
              </a:ext>
            </a:extLst>
          </p:cNvPr>
          <p:cNvSpPr/>
          <p:nvPr/>
        </p:nvSpPr>
        <p:spPr>
          <a:xfrm>
            <a:off x="7663468" y="3232115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5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018A-66FE-47A7-9ACE-7905CFB9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“Best” Solution Flowchart</a:t>
            </a:r>
          </a:p>
        </p:txBody>
      </p:sp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72A2E8E-5EEE-4601-8C09-2A69C94E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89" y="1352550"/>
            <a:ext cx="2692621" cy="5221502"/>
          </a:xfrm>
        </p:spPr>
      </p:pic>
    </p:spTree>
    <p:extLst>
      <p:ext uri="{BB962C8B-B14F-4D97-AF65-F5344CB8AC3E}">
        <p14:creationId xmlns:p14="http://schemas.microsoft.com/office/powerpoint/2010/main" val="4187727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8372-8C2B-40F9-86E7-22FAE80D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to this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BF29F-4E28-459C-AF98-F92C80E8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16365" cy="4351338"/>
          </a:xfrm>
        </p:spPr>
        <p:txBody>
          <a:bodyPr/>
          <a:lstStyle/>
          <a:p>
            <a:r>
              <a:rPr lang="en-US" dirty="0"/>
              <a:t>This algorithm works well for 2 clusters of points.</a:t>
            </a:r>
          </a:p>
          <a:p>
            <a:r>
              <a:rPr lang="en-US" dirty="0"/>
              <a:t>It does not work well when there are 4 clusters of points with roughly the same size:</a:t>
            </a:r>
          </a:p>
          <a:p>
            <a:endParaRPr lang="en-US" dirty="0"/>
          </a:p>
          <a:p>
            <a:r>
              <a:rPr lang="en-US" dirty="0"/>
              <a:t>Averaging the points makes sense for a near equilateral triangle. It might not for an isosceles triangle.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624FD5-3F3E-4DBA-BD66-EDBF91BF78BC}"/>
              </a:ext>
            </a:extLst>
          </p:cNvPr>
          <p:cNvGrpSpPr/>
          <p:nvPr/>
        </p:nvGrpSpPr>
        <p:grpSpPr>
          <a:xfrm>
            <a:off x="7154945" y="2806134"/>
            <a:ext cx="4674354" cy="3505766"/>
            <a:chOff x="2441542" y="1690688"/>
            <a:chExt cx="6530190" cy="48976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C7C390-4CC4-4FE7-AE5B-6D926F1D6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730821-EC07-4171-A85F-C0CE8E5D7481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A77B0A7-4A26-4BFD-8C08-843CC98D52E0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456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5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02860-6D0C-47D5-A735-29673760B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DC75-228A-4E08-8BC9-E664E559B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have reached the point where the slides are updated and cohesive. This document is a work-in-progress.</a:t>
            </a:r>
          </a:p>
          <a:p>
            <a:pPr marL="0" indent="0">
              <a:buNone/>
            </a:pPr>
            <a:r>
              <a:rPr lang="en-US" dirty="0"/>
              <a:t>11/17/2019.</a:t>
            </a:r>
          </a:p>
        </p:txBody>
      </p:sp>
    </p:spTree>
    <p:extLst>
      <p:ext uri="{BB962C8B-B14F-4D97-AF65-F5344CB8AC3E}">
        <p14:creationId xmlns:p14="http://schemas.microsoft.com/office/powerpoint/2010/main" val="3627708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Satellite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40381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is much less ambiguous with 1 sided Hyperbolas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9" t="9524" r="10572" b="12497"/>
          <a:stretch/>
        </p:blipFill>
        <p:spPr>
          <a:xfrm>
            <a:off x="6602595" y="1874520"/>
            <a:ext cx="5294118" cy="4140583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5EE541D-FBC0-453B-AD01-65E6378ADB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4" t="8610" r="11335" b="12725"/>
          <a:stretch/>
        </p:blipFill>
        <p:spPr>
          <a:xfrm>
            <a:off x="932687" y="2022547"/>
            <a:ext cx="5157217" cy="407650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413248" y="3208719"/>
            <a:ext cx="2972145" cy="147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84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48731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1552-148F-463F-8F76-A959368F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Models of the Earth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EC615-1F8C-4832-92FB-89B7290F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1325562"/>
          </a:xfrm>
        </p:spPr>
        <p:txBody>
          <a:bodyPr>
            <a:normAutofit/>
          </a:bodyPr>
          <a:lstStyle/>
          <a:p>
            <a:r>
              <a:rPr lang="en-US" dirty="0"/>
              <a:t>Spherical Model</a:t>
            </a:r>
          </a:p>
          <a:p>
            <a:r>
              <a:rPr lang="en-US" b="0" dirty="0"/>
              <a:t>Analytical (</a:t>
            </a:r>
            <a:r>
              <a:rPr lang="en-US" b="0" dirty="0" err="1"/>
              <a:t>Lat,Long</a:t>
            </a:r>
            <a:r>
              <a:rPr lang="en-US" b="0" dirty="0"/>
              <a:t>) -&gt; (</a:t>
            </a:r>
            <a:r>
              <a:rPr lang="en-US" b="0" dirty="0" err="1"/>
              <a:t>x,y,z</a:t>
            </a:r>
            <a:r>
              <a:rPr lang="en-US" b="0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885A37-8CC0-4854-BC90-D07C4C397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1325562"/>
          </a:xfrm>
        </p:spPr>
        <p:txBody>
          <a:bodyPr>
            <a:normAutofit fontScale="92500"/>
          </a:bodyPr>
          <a:lstStyle/>
          <a:p>
            <a:r>
              <a:rPr lang="en-US" dirty="0"/>
              <a:t>WGS84 Model</a:t>
            </a:r>
          </a:p>
          <a:p>
            <a:r>
              <a:rPr lang="en-US" b="0" dirty="0" err="1"/>
              <a:t>Matlab</a:t>
            </a:r>
            <a:r>
              <a:rPr lang="en-US" b="0" dirty="0"/>
              <a:t> and </a:t>
            </a:r>
            <a:r>
              <a:rPr lang="en-US" b="0" dirty="0" err="1"/>
              <a:t>Orekit</a:t>
            </a:r>
            <a:r>
              <a:rPr lang="en-US" b="0" dirty="0"/>
              <a:t> Built-in functions available, not sure how they compute (</a:t>
            </a:r>
            <a:r>
              <a:rPr lang="en-US" b="0" dirty="0" err="1"/>
              <a:t>x,y,z</a:t>
            </a:r>
            <a:r>
              <a:rPr lang="en-US" b="0" dirty="0"/>
              <a:t>)</a:t>
            </a:r>
          </a:p>
        </p:txBody>
      </p:sp>
      <p:pic>
        <p:nvPicPr>
          <p:cNvPr id="1026" name="Picture 2" descr="Image result for wgs84">
            <a:extLst>
              <a:ext uri="{FF2B5EF4-FFF2-40B4-BE49-F238E27FC236}">
                <a16:creationId xmlns:a16="http://schemas.microsoft.com/office/drawing/2014/main" id="{3DFA8303-725F-4006-B1CF-51DE15055B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16" y="3105719"/>
            <a:ext cx="10088767" cy="30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93F1AC-E3EB-49C2-AB8A-76243729C28E}"/>
              </a:ext>
            </a:extLst>
          </p:cNvPr>
          <p:cNvSpPr/>
          <p:nvPr/>
        </p:nvSpPr>
        <p:spPr>
          <a:xfrm>
            <a:off x="511277" y="5880624"/>
            <a:ext cx="10844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http://support.virtual-surveyor.com/en/support/solutions/articles/1000261351-what-is-wgs84-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4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499" y="5810604"/>
            <a:ext cx="3845767" cy="1325563"/>
          </a:xfrm>
        </p:spPr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Receivers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1382832" y="2179299"/>
            <a:ext cx="3577737" cy="7074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129789" cy="13494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1346357" y="826915"/>
            <a:ext cx="1484423" cy="20778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85" y="3089429"/>
            <a:ext cx="1646463" cy="92333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Genesee Community College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26968" y="1467664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downtown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Bristol </a:t>
            </a:r>
            <a:r>
              <a:rPr lang="en-US" dirty="0" err="1"/>
              <a:t>UofR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392482" y="770541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Wayne County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26757" y="5546159"/>
            <a:ext cx="105335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Geneseo</a:t>
            </a:r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7108640" y="890474"/>
            <a:ext cx="3079264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7374414" cy="10411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1857600"/>
            <a:ext cx="841965" cy="738663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2350492" cy="1793676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2587"/>
            <a:ext cx="3139441" cy="1055012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3895958" y="1857601"/>
            <a:ext cx="2095358" cy="346084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7244" y="802587"/>
            <a:ext cx="1058714" cy="4515862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37244" y="802587"/>
            <a:ext cx="3139441" cy="1055012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3872204" y="1857601"/>
            <a:ext cx="2095358" cy="346084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H="1" flipV="1">
            <a:off x="3872204" y="5318449"/>
            <a:ext cx="3219061" cy="92381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>
            <a:off x="5952932" y="1857599"/>
            <a:ext cx="1138333" cy="438466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487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0" y="0"/>
            <a:ext cx="10657989" cy="685451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2029960" y="3163078"/>
            <a:ext cx="1077134" cy="8864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H="1">
            <a:off x="3107094" y="2425959"/>
            <a:ext cx="578499" cy="16235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2029960" y="2425959"/>
            <a:ext cx="1655632" cy="7371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2029958" y="3163077"/>
            <a:ext cx="1394377" cy="334969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H="1">
            <a:off x="3424336" y="1576282"/>
            <a:ext cx="3331027" cy="490967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2029959" y="1581539"/>
            <a:ext cx="4725404" cy="15815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2063171" y="3004457"/>
            <a:ext cx="794605" cy="15862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2063170" y="3163076"/>
            <a:ext cx="1043923" cy="88330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2857776" y="3001349"/>
            <a:ext cx="249317" cy="104502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271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the Direction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032453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on Planes to a Line Fit.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b="0" dirty="0"/>
                  <a:t> is number of points</a:t>
                </a:r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500" b="0" dirty="0"/>
                  <a:t> for a linear line fit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blipFill>
                <a:blip r:embed="rId2"/>
                <a:stretch>
                  <a:fillRect l="-3471" t="-2377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7A39636-B1E2-4C3D-B3F7-2E7BA24E14ED}"/>
              </a:ext>
            </a:extLst>
          </p:cNvPr>
          <p:cNvGrpSpPr/>
          <p:nvPr/>
        </p:nvGrpSpPr>
        <p:grpSpPr>
          <a:xfrm>
            <a:off x="7278042" y="1483298"/>
            <a:ext cx="3719744" cy="4669805"/>
            <a:chOff x="905522" y="1500326"/>
            <a:chExt cx="3719744" cy="4669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/>
                    <a:t>Fit a line to the data points from each plane.</a:t>
                  </a:r>
                </a:p>
                <a:p>
                  <a:endParaRPr lang="en-US" sz="2500" b="1" dirty="0"/>
                </a:p>
                <a:p>
                  <a:r>
                    <a:rPr lang="en-US" sz="2500" dirty="0"/>
                    <a:t>For each dimension, do a linear regression fit</a:t>
                  </a:r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sz="2500" dirty="0"/>
                    <a:t>For 4 points:</a:t>
                  </a:r>
                </a:p>
                <a:p>
                  <a:r>
                    <a:rPr lang="en-US" sz="25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blipFill>
                  <a:blip r:embed="rId3"/>
                  <a:stretch>
                    <a:fillRect l="-2787" t="-945" r="-42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/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111" r="-138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/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256" r="-1153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/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390" r="-1168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2382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to Azimuth and Elevation.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164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:r>
                  <a:rPr lang="en-US" sz="2500" b="0" dirty="0"/>
                  <a:t>Earth: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</m:sub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164777"/>
              </a:xfrm>
              <a:prstGeom prst="rect">
                <a:avLst/>
              </a:prstGeom>
              <a:blipFill>
                <a:blip r:embed="rId2"/>
                <a:stretch>
                  <a:fillRect l="-3471" t="-2885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BAB9FA-C467-49E1-AB8D-0CF858B404CD}"/>
              </a:ext>
            </a:extLst>
          </p:cNvPr>
          <p:cNvSpPr txBox="1"/>
          <p:nvPr/>
        </p:nvSpPr>
        <p:spPr>
          <a:xfrm>
            <a:off x="838200" y="4367900"/>
            <a:ext cx="49592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Intersect Line and Earth Model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500" dirty="0"/>
              <a:t>Earth is sphere.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500" dirty="0"/>
              <a:t>Constitutes our “reference frame location”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Convert Line direction vector to Azimuth and Elevation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AD15E29-1461-4167-9D49-598504C662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4"/>
          <a:stretch/>
        </p:blipFill>
        <p:spPr>
          <a:xfrm>
            <a:off x="6875094" y="1273077"/>
            <a:ext cx="4478706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/>
              <p:nvPr/>
            </p:nvSpPr>
            <p:spPr>
              <a:xfrm>
                <a:off x="6205153" y="5324466"/>
                <a:ext cx="1984646" cy="723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𝑎𝑧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153" y="5324466"/>
                <a:ext cx="1984646" cy="723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/>
              <p:nvPr/>
            </p:nvSpPr>
            <p:spPr>
              <a:xfrm>
                <a:off x="8476153" y="5358141"/>
                <a:ext cx="2877647" cy="1134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𝑒𝑙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53" y="5358141"/>
                <a:ext cx="2877647" cy="11347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6666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88" y="1380248"/>
            <a:ext cx="9811512" cy="514450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from </a:t>
            </a:r>
            <a:r>
              <a:rPr lang="en-US" dirty="0" err="1"/>
              <a:t>TDoA</a:t>
            </a:r>
            <a:r>
              <a:rPr lang="en-US" dirty="0"/>
              <a:t> near 0 degree elevation.</a:t>
            </a:r>
          </a:p>
        </p:txBody>
      </p:sp>
    </p:spTree>
    <p:extLst>
      <p:ext uri="{BB962C8B-B14F-4D97-AF65-F5344CB8AC3E}">
        <p14:creationId xmlns:p14="http://schemas.microsoft.com/office/powerpoint/2010/main" val="4168537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from </a:t>
            </a:r>
            <a:r>
              <a:rPr lang="en-US" dirty="0" err="1"/>
              <a:t>TDoA</a:t>
            </a:r>
            <a:r>
              <a:rPr lang="en-US" dirty="0"/>
              <a:t> at 30 degree elevation.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8" y="1257371"/>
            <a:ext cx="9976104" cy="52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73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B03A-D3C0-495E-84BD-E7FD3CC2A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9A609-EDBC-4622-ABB9-F25AEEA40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45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Station </a:t>
            </a:r>
            <a:r>
              <a:rPr lang="en-US" dirty="0" err="1"/>
              <a:t>TDoA</a:t>
            </a:r>
            <a:r>
              <a:rPr lang="en-US" dirty="0"/>
              <a:t> Simulator High level diagram.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17" b="3264"/>
          <a:stretch/>
        </p:blipFill>
        <p:spPr>
          <a:xfrm>
            <a:off x="1853762" y="1245477"/>
            <a:ext cx="8484476" cy="55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6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is receiver locations and time differences between each receiver.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8F63A74-8EF2-4C4D-AADA-D8354D6F53AC}"/>
              </a:ext>
            </a:extLst>
          </p:cNvPr>
          <p:cNvSpPr txBox="1"/>
          <p:nvPr/>
        </p:nvSpPr>
        <p:spPr>
          <a:xfrm>
            <a:off x="1107998" y="3695575"/>
            <a:ext cx="2620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TD represents the Time Difference data. It is an upper triangular matrix. Each entry is the time difference between the receivers represented by that row and column number.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E9674E-A42C-4824-93A6-0DC2C2F105A8}"/>
              </a:ext>
            </a:extLst>
          </p:cNvPr>
          <p:cNvSpPr/>
          <p:nvPr/>
        </p:nvSpPr>
        <p:spPr>
          <a:xfrm>
            <a:off x="8591412" y="5265235"/>
            <a:ext cx="33727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diagonals are zero as a station compared to itself has no time difference. The lower triangle contains redundant information and is set to 0.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E08F0-5571-45F1-B6F5-8E4149F0576C}"/>
              </a:ext>
            </a:extLst>
          </p:cNvPr>
          <p:cNvSpPr txBox="1"/>
          <p:nvPr/>
        </p:nvSpPr>
        <p:spPr>
          <a:xfrm>
            <a:off x="7394884" y="2527075"/>
            <a:ext cx="314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receivers must all be measured in the same frame. </a:t>
            </a:r>
          </a:p>
        </p:txBody>
      </p:sp>
    </p:spTree>
    <p:extLst>
      <p:ext uri="{BB962C8B-B14F-4D97-AF65-F5344CB8AC3E}">
        <p14:creationId xmlns:p14="http://schemas.microsoft.com/office/powerpoint/2010/main" val="3399407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based on Crude Ground Track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±1.25°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69068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65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Generating Inputs to the TDOA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Original by Andrew DeVries</a:t>
            </a:r>
          </a:p>
          <a:p>
            <a:r>
              <a:rPr lang="en-US" dirty="0"/>
              <a:t>Modified 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185673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6A9177-CF4F-49F0-899E-AF2F7CE22AE5}"/>
              </a:ext>
            </a:extLst>
          </p:cNvPr>
          <p:cNvSpPr txBox="1"/>
          <p:nvPr/>
        </p:nvSpPr>
        <p:spPr>
          <a:xfrm>
            <a:off x="339013" y="4676450"/>
            <a:ext cx="1894114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timeDiff.m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3AD31-111D-45CE-9079-69826782EEBC}"/>
              </a:ext>
            </a:extLst>
          </p:cNvPr>
          <p:cNvSpPr txBox="1"/>
          <p:nvPr/>
        </p:nvSpPr>
        <p:spPr>
          <a:xfrm>
            <a:off x="339013" y="2521084"/>
            <a:ext cx="1894114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getStruct.m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F6CCE-25DF-4493-BBB7-40A89D6E7C66}"/>
              </a:ext>
            </a:extLst>
          </p:cNvPr>
          <p:cNvSpPr txBox="1"/>
          <p:nvPr/>
        </p:nvSpPr>
        <p:spPr>
          <a:xfrm>
            <a:off x="8929010" y="5687875"/>
            <a:ext cx="1894114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dist2time.m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3A4FD-97F4-4D01-A049-BAB9C9C35437}"/>
              </a:ext>
            </a:extLst>
          </p:cNvPr>
          <p:cNvSpPr txBox="1"/>
          <p:nvPr/>
        </p:nvSpPr>
        <p:spPr>
          <a:xfrm>
            <a:off x="5966542" y="4676446"/>
            <a:ext cx="1894114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gnd2sat.m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65D6-05D4-4014-BB26-B684381E9B25}"/>
              </a:ext>
            </a:extLst>
          </p:cNvPr>
          <p:cNvSpPr txBox="1"/>
          <p:nvPr/>
        </p:nvSpPr>
        <p:spPr>
          <a:xfrm>
            <a:off x="4691742" y="2929353"/>
            <a:ext cx="1894114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geo2rect.m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86EC6E-4DC6-473B-AEB5-A5136264B012}"/>
              </a:ext>
            </a:extLst>
          </p:cNvPr>
          <p:cNvSpPr txBox="1"/>
          <p:nvPr/>
        </p:nvSpPr>
        <p:spPr>
          <a:xfrm>
            <a:off x="339013" y="71266"/>
            <a:ext cx="11513974" cy="193899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Inputs:</a:t>
            </a:r>
          </a:p>
          <a:p>
            <a:pPr algn="ctr"/>
            <a:r>
              <a:rPr lang="en-US" sz="2400" dirty="0"/>
              <a:t>1: Array of Latitudes, Longitudes and Elevations for G ground stations</a:t>
            </a:r>
          </a:p>
          <a:p>
            <a:pPr algn="ctr"/>
            <a:r>
              <a:rPr lang="en-US" sz="2400" dirty="0"/>
              <a:t>2. Array of Latitude, Longitude, Elevation and Time Sync Errors for G ground stations</a:t>
            </a:r>
          </a:p>
          <a:p>
            <a:pPr algn="ctr"/>
            <a:r>
              <a:rPr lang="en-US" sz="2400" dirty="0"/>
              <a:t>3. Array of Latitudes, Longitudes and Elevations for S satellites</a:t>
            </a:r>
          </a:p>
          <a:p>
            <a:pPr algn="ctr"/>
            <a:r>
              <a:rPr lang="en-US" sz="2400" dirty="0"/>
              <a:t>4. Array of Latitude, Longitude and Elevation Errors for S satellites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A97C5E-EA38-4285-8150-E80505EF8F20}"/>
              </a:ext>
            </a:extLst>
          </p:cNvPr>
          <p:cNvCxnSpPr>
            <a:cxnSpLocks/>
          </p:cNvCxnSpPr>
          <p:nvPr/>
        </p:nvCxnSpPr>
        <p:spPr>
          <a:xfrm>
            <a:off x="1286070" y="2010258"/>
            <a:ext cx="0" cy="5621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85A7CD-129D-435E-8D46-FBCF080ED636}"/>
              </a:ext>
            </a:extLst>
          </p:cNvPr>
          <p:cNvSpPr txBox="1"/>
          <p:nvPr/>
        </p:nvSpPr>
        <p:spPr>
          <a:xfrm>
            <a:off x="161731" y="3391018"/>
            <a:ext cx="2740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GND (1xG ground stations)</a:t>
            </a:r>
          </a:p>
          <a:p>
            <a:r>
              <a:rPr lang="en-US" dirty="0"/>
              <a:t>SAT (1xS satellites)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98C661-99A9-492F-B63B-CB59A5FB6BCF}"/>
              </a:ext>
            </a:extLst>
          </p:cNvPr>
          <p:cNvCxnSpPr>
            <a:cxnSpLocks/>
          </p:cNvCxnSpPr>
          <p:nvPr/>
        </p:nvCxnSpPr>
        <p:spPr>
          <a:xfrm>
            <a:off x="1410478" y="2984579"/>
            <a:ext cx="0" cy="4097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2E54F-BC2B-4589-B7B4-B5C538AE7DBC}"/>
              </a:ext>
            </a:extLst>
          </p:cNvPr>
          <p:cNvSpPr txBox="1"/>
          <p:nvPr/>
        </p:nvSpPr>
        <p:spPr>
          <a:xfrm>
            <a:off x="2662733" y="2306567"/>
            <a:ext cx="72133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Fields: </a:t>
            </a:r>
            <a:r>
              <a:rPr lang="en-US" dirty="0" err="1"/>
              <a:t>lat</a:t>
            </a:r>
            <a:r>
              <a:rPr lang="en-US" dirty="0"/>
              <a:t>, long, </a:t>
            </a:r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lat_er</a:t>
            </a:r>
            <a:r>
              <a:rPr lang="en-US" dirty="0"/>
              <a:t>, </a:t>
            </a:r>
            <a:r>
              <a:rPr lang="en-US" dirty="0" err="1"/>
              <a:t>long_er</a:t>
            </a:r>
            <a:r>
              <a:rPr lang="en-US" dirty="0"/>
              <a:t>, </a:t>
            </a:r>
            <a:r>
              <a:rPr lang="en-US" dirty="0" err="1"/>
              <a:t>elev_er</a:t>
            </a:r>
            <a:r>
              <a:rPr lang="en-US" dirty="0"/>
              <a:t>, </a:t>
            </a:r>
            <a:r>
              <a:rPr lang="en-US" dirty="0" err="1"/>
              <a:t>coord</a:t>
            </a:r>
            <a:r>
              <a:rPr lang="en-US" dirty="0"/>
              <a:t>[1x3], </a:t>
            </a:r>
            <a:r>
              <a:rPr lang="en-US" dirty="0" err="1"/>
              <a:t>coord_er</a:t>
            </a:r>
            <a:r>
              <a:rPr lang="en-US" dirty="0"/>
              <a:t>[1x3], </a:t>
            </a:r>
            <a:r>
              <a:rPr lang="en-US" dirty="0" err="1"/>
              <a:t>clk</a:t>
            </a:r>
            <a:r>
              <a:rPr lang="en-US" dirty="0"/>
              <a:t>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3D1FD-0C47-49F2-842E-3DCEF2C5ACA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22506" y="2666793"/>
            <a:ext cx="1069236" cy="49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1941D6-28F2-49FE-82A0-D69D2A58C5F1}"/>
              </a:ext>
            </a:extLst>
          </p:cNvPr>
          <p:cNvCxnSpPr>
            <a:cxnSpLocks/>
          </p:cNvCxnSpPr>
          <p:nvPr/>
        </p:nvCxnSpPr>
        <p:spPr>
          <a:xfrm>
            <a:off x="3957341" y="2628304"/>
            <a:ext cx="734401" cy="39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747336-603A-45C8-B6F7-B06815A63A3B}"/>
              </a:ext>
            </a:extLst>
          </p:cNvPr>
          <p:cNvCxnSpPr>
            <a:cxnSpLocks/>
          </p:cNvCxnSpPr>
          <p:nvPr/>
        </p:nvCxnSpPr>
        <p:spPr>
          <a:xfrm>
            <a:off x="4574043" y="2666793"/>
            <a:ext cx="224027" cy="23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22807-85C5-4D8C-A5E1-6C9AA037A0C3}"/>
              </a:ext>
            </a:extLst>
          </p:cNvPr>
          <p:cNvCxnSpPr>
            <a:cxnSpLocks/>
          </p:cNvCxnSpPr>
          <p:nvPr/>
        </p:nvCxnSpPr>
        <p:spPr>
          <a:xfrm flipH="1">
            <a:off x="5047074" y="2667147"/>
            <a:ext cx="1758" cy="24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B6D62F-AB41-4668-98DF-F26EEAC353E7}"/>
              </a:ext>
            </a:extLst>
          </p:cNvPr>
          <p:cNvCxnSpPr>
            <a:cxnSpLocks/>
          </p:cNvCxnSpPr>
          <p:nvPr/>
        </p:nvCxnSpPr>
        <p:spPr>
          <a:xfrm>
            <a:off x="5441301" y="2601163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CF681E-9CB0-406F-AA21-C9515E52C428}"/>
              </a:ext>
            </a:extLst>
          </p:cNvPr>
          <p:cNvCxnSpPr>
            <a:cxnSpLocks/>
          </p:cNvCxnSpPr>
          <p:nvPr/>
        </p:nvCxnSpPr>
        <p:spPr>
          <a:xfrm>
            <a:off x="6110781" y="2612700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21C530-E7BB-4154-A205-D6D7D9AB44C2}"/>
              </a:ext>
            </a:extLst>
          </p:cNvPr>
          <p:cNvCxnSpPr>
            <a:cxnSpLocks/>
          </p:cNvCxnSpPr>
          <p:nvPr/>
        </p:nvCxnSpPr>
        <p:spPr>
          <a:xfrm flipH="1" flipV="1">
            <a:off x="7410628" y="2702754"/>
            <a:ext cx="1" cy="25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6C724E-4BEA-49BD-93CA-5A76A1A23603}"/>
              </a:ext>
            </a:extLst>
          </p:cNvPr>
          <p:cNvCxnSpPr>
            <a:cxnSpLocks/>
          </p:cNvCxnSpPr>
          <p:nvPr/>
        </p:nvCxnSpPr>
        <p:spPr>
          <a:xfrm flipV="1">
            <a:off x="8522729" y="2658803"/>
            <a:ext cx="134331" cy="3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17F65AF-19B4-449F-A32B-1B7FCFB9E5F0}"/>
              </a:ext>
            </a:extLst>
          </p:cNvPr>
          <p:cNvSpPr txBox="1"/>
          <p:nvPr/>
        </p:nvSpPr>
        <p:spPr>
          <a:xfrm>
            <a:off x="7372731" y="2975518"/>
            <a:ext cx="2911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[X Y Z], [</a:t>
            </a:r>
            <a:r>
              <a:rPr lang="en-US" dirty="0" err="1"/>
              <a:t>Xerror</a:t>
            </a:r>
            <a:r>
              <a:rPr lang="en-US" dirty="0"/>
              <a:t> </a:t>
            </a:r>
            <a:r>
              <a:rPr lang="en-US" dirty="0" err="1"/>
              <a:t>Yerror</a:t>
            </a:r>
            <a:r>
              <a:rPr lang="en-US" dirty="0"/>
              <a:t> </a:t>
            </a:r>
            <a:r>
              <a:rPr lang="en-US" dirty="0" err="1"/>
              <a:t>Zerror</a:t>
            </a:r>
            <a:r>
              <a:rPr lang="en-US" dirty="0"/>
              <a:t>]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D5543A-2739-4714-B95C-15C03CEB97C4}"/>
              </a:ext>
            </a:extLst>
          </p:cNvPr>
          <p:cNvCxnSpPr>
            <a:cxnSpLocks/>
          </p:cNvCxnSpPr>
          <p:nvPr/>
        </p:nvCxnSpPr>
        <p:spPr>
          <a:xfrm>
            <a:off x="6624009" y="3160184"/>
            <a:ext cx="748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A54C687-E913-4DAE-91BC-08BBAB9267EF}"/>
              </a:ext>
            </a:extLst>
          </p:cNvPr>
          <p:cNvCxnSpPr>
            <a:cxnSpLocks/>
            <a:stCxn id="21" idx="3"/>
            <a:endCxn id="18" idx="3"/>
          </p:cNvCxnSpPr>
          <p:nvPr/>
        </p:nvCxnSpPr>
        <p:spPr>
          <a:xfrm flipH="1">
            <a:off x="2901820" y="2491233"/>
            <a:ext cx="6974247" cy="1222951"/>
          </a:xfrm>
          <a:prstGeom prst="bentConnector3">
            <a:avLst>
              <a:gd name="adj1" fmla="val -94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200E994-824B-4501-8835-8B78C9541FAB}"/>
              </a:ext>
            </a:extLst>
          </p:cNvPr>
          <p:cNvCxnSpPr>
            <a:stCxn id="8" idx="3"/>
            <a:endCxn id="21" idx="0"/>
          </p:cNvCxnSpPr>
          <p:nvPr/>
        </p:nvCxnSpPr>
        <p:spPr>
          <a:xfrm flipV="1">
            <a:off x="2233127" y="2306567"/>
            <a:ext cx="4036273" cy="445350"/>
          </a:xfrm>
          <a:prstGeom prst="bentConnector4">
            <a:avLst>
              <a:gd name="adj1" fmla="val 5322"/>
              <a:gd name="adj2" fmla="val 1513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2BFCA05-41F2-48E5-B4AA-C4CDAF0F7C07}"/>
              </a:ext>
            </a:extLst>
          </p:cNvPr>
          <p:cNvCxnSpPr>
            <a:cxnSpLocks/>
          </p:cNvCxnSpPr>
          <p:nvPr/>
        </p:nvCxnSpPr>
        <p:spPr>
          <a:xfrm>
            <a:off x="950168" y="4037345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8535085-D727-4EE1-A2FD-F493FB70393B}"/>
              </a:ext>
            </a:extLst>
          </p:cNvPr>
          <p:cNvSpPr txBox="1"/>
          <p:nvPr/>
        </p:nvSpPr>
        <p:spPr>
          <a:xfrm>
            <a:off x="2782078" y="4584116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Loop through each Ground Station Pair for every satellite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8F14BA-61D4-411F-8427-CBBAB084BA6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2233127" y="4907281"/>
            <a:ext cx="548951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0B3176-C07A-4EA2-B2A7-A249AF82A6D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88428" y="4907279"/>
            <a:ext cx="57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7F452D1-FD99-4693-BAB3-656171187F75}"/>
              </a:ext>
            </a:extLst>
          </p:cNvPr>
          <p:cNvSpPr txBox="1"/>
          <p:nvPr/>
        </p:nvSpPr>
        <p:spPr>
          <a:xfrm>
            <a:off x="8572892" y="4445614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Distances between each ground station and the satellite (also input 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81EDF2B-C70A-47E5-98DE-F2DA05509977}"/>
              </a:ext>
            </a:extLst>
          </p:cNvPr>
          <p:cNvCxnSpPr>
            <a:cxnSpLocks/>
            <a:stCxn id="10" idx="3"/>
            <a:endCxn id="67" idx="1"/>
          </p:cNvCxnSpPr>
          <p:nvPr/>
        </p:nvCxnSpPr>
        <p:spPr>
          <a:xfrm>
            <a:off x="7860656" y="4907279"/>
            <a:ext cx="712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23BC7-B21D-4168-9131-B69C95E5345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876067" y="5368944"/>
            <a:ext cx="0" cy="31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9E80531-9E80-49D3-8FFD-A7D848311664}"/>
              </a:ext>
            </a:extLst>
          </p:cNvPr>
          <p:cNvSpPr txBox="1"/>
          <p:nvPr/>
        </p:nvSpPr>
        <p:spPr>
          <a:xfrm>
            <a:off x="5778760" y="5599776"/>
            <a:ext cx="2606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Time Differences for each pair for each satellite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1BCD4FF-9966-4AE4-9EAB-CA5C971D3786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8385110" y="5918707"/>
            <a:ext cx="543900" cy="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A3FE0E5-467C-4260-9D75-808130BA81AF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1286070" y="4676451"/>
            <a:ext cx="9893172" cy="1934757"/>
          </a:xfrm>
          <a:prstGeom prst="bentConnector4">
            <a:avLst>
              <a:gd name="adj1" fmla="val -6187"/>
              <a:gd name="adj2" fmla="val 121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CAB9614-F345-4D3A-A586-5D772354896C}"/>
              </a:ext>
            </a:extLst>
          </p:cNvPr>
          <p:cNvCxnSpPr>
            <a:stCxn id="73" idx="2"/>
          </p:cNvCxnSpPr>
          <p:nvPr/>
        </p:nvCxnSpPr>
        <p:spPr>
          <a:xfrm rot="16200000" flipH="1">
            <a:off x="8948037" y="4380004"/>
            <a:ext cx="365102" cy="40973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93EB40-643D-4B8E-A70B-119A63C071DF}"/>
              </a:ext>
            </a:extLst>
          </p:cNvPr>
          <p:cNvCxnSpPr>
            <a:cxnSpLocks/>
          </p:cNvCxnSpPr>
          <p:nvPr/>
        </p:nvCxnSpPr>
        <p:spPr>
          <a:xfrm>
            <a:off x="1286070" y="5138111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E5AEA8-45C9-4151-AC9E-88A620534372}"/>
              </a:ext>
            </a:extLst>
          </p:cNvPr>
          <p:cNvSpPr txBox="1"/>
          <p:nvPr/>
        </p:nvSpPr>
        <p:spPr>
          <a:xfrm>
            <a:off x="73869" y="5769983"/>
            <a:ext cx="274008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Outputs:</a:t>
            </a:r>
          </a:p>
          <a:p>
            <a:pPr algn="ctr"/>
            <a:r>
              <a:rPr lang="en-US" dirty="0"/>
              <a:t>1: Time Differences </a:t>
            </a:r>
          </a:p>
          <a:p>
            <a:pPr algn="ctr"/>
            <a:r>
              <a:rPr lang="en-US" dirty="0"/>
              <a:t>2: Time Difference Errors</a:t>
            </a:r>
          </a:p>
        </p:txBody>
      </p:sp>
    </p:spTree>
    <p:extLst>
      <p:ext uri="{BB962C8B-B14F-4D97-AF65-F5344CB8AC3E}">
        <p14:creationId xmlns:p14="http://schemas.microsoft.com/office/powerpoint/2010/main" val="20137328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490B3A-9D81-4B33-B9E7-A8641A1CA9C8}"/>
              </a:ext>
            </a:extLst>
          </p:cNvPr>
          <p:cNvSpPr txBox="1"/>
          <p:nvPr/>
        </p:nvSpPr>
        <p:spPr>
          <a:xfrm>
            <a:off x="619125" y="390525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Inputs:</a:t>
            </a:r>
          </a:p>
        </p:txBody>
      </p:sp>
    </p:spTree>
    <p:extLst>
      <p:ext uri="{BB962C8B-B14F-4D97-AF65-F5344CB8AC3E}">
        <p14:creationId xmlns:p14="http://schemas.microsoft.com/office/powerpoint/2010/main" val="2038536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3F865-E52E-4C26-BC2E-DC271F192AB3}"/>
              </a:ext>
            </a:extLst>
          </p:cNvPr>
          <p:cNvSpPr txBox="1"/>
          <p:nvPr/>
        </p:nvSpPr>
        <p:spPr>
          <a:xfrm>
            <a:off x="6753225" y="1266825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GND structure!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42413D-2D02-4426-80AE-A434FBC9D5B0}"/>
              </a:ext>
            </a:extLst>
          </p:cNvPr>
          <p:cNvCxnSpPr/>
          <p:nvPr/>
        </p:nvCxnSpPr>
        <p:spPr>
          <a:xfrm flipH="1">
            <a:off x="6444000" y="2246894"/>
            <a:ext cx="1419616" cy="86986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624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E19EB4-4949-4273-A3AB-7E59F585D15A}"/>
              </a:ext>
            </a:extLst>
          </p:cNvPr>
          <p:cNvSpPr txBox="1"/>
          <p:nvPr/>
        </p:nvSpPr>
        <p:spPr>
          <a:xfrm>
            <a:off x="1694958" y="3163103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SAT structure!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769B4A-4F8D-4B52-A751-FE025D77E3D9}"/>
              </a:ext>
            </a:extLst>
          </p:cNvPr>
          <p:cNvCxnSpPr>
            <a:cxnSpLocks/>
          </p:cNvCxnSpPr>
          <p:nvPr/>
        </p:nvCxnSpPr>
        <p:spPr>
          <a:xfrm flipV="1">
            <a:off x="4587495" y="3051110"/>
            <a:ext cx="2550423" cy="124482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284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C4CF8-4AA0-43DB-A2F9-9D50DC10911E}"/>
              </a:ext>
            </a:extLst>
          </p:cNvPr>
          <p:cNvSpPr txBox="1"/>
          <p:nvPr/>
        </p:nvSpPr>
        <p:spPr>
          <a:xfrm>
            <a:off x="619125" y="390525"/>
            <a:ext cx="798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Outputs: Time Difference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447D7-DC27-4923-9EAE-DC7CAABBF4EA}"/>
              </a:ext>
            </a:extLst>
          </p:cNvPr>
          <p:cNvSpPr txBox="1"/>
          <p:nvPr/>
        </p:nvSpPr>
        <p:spPr>
          <a:xfrm>
            <a:off x="536218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79325-49D4-4A88-A842-A1E2D93FD9D6}"/>
              </a:ext>
            </a:extLst>
          </p:cNvPr>
          <p:cNvSpPr txBox="1"/>
          <p:nvPr/>
        </p:nvSpPr>
        <p:spPr>
          <a:xfrm>
            <a:off x="2372356" y="1551823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[s]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2E751-6EA0-4CC9-9973-181832955A4C}"/>
              </a:ext>
            </a:extLst>
          </p:cNvPr>
          <p:cNvSpPr txBox="1"/>
          <p:nvPr/>
        </p:nvSpPr>
        <p:spPr>
          <a:xfrm>
            <a:off x="4800698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4391F-BE1F-4C76-A1B9-70FB1746FCE4}"/>
              </a:ext>
            </a:extLst>
          </p:cNvPr>
          <p:cNvSpPr txBox="1"/>
          <p:nvPr/>
        </p:nvSpPr>
        <p:spPr>
          <a:xfrm>
            <a:off x="1847461" y="1761307"/>
            <a:ext cx="315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Error [s]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021F2-60FA-444C-9082-DD34C272DFBA}"/>
              </a:ext>
            </a:extLst>
          </p:cNvPr>
          <p:cNvSpPr txBox="1"/>
          <p:nvPr/>
        </p:nvSpPr>
        <p:spPr>
          <a:xfrm>
            <a:off x="7620193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2E459C-9D3F-42B4-A737-F300B6FCE814}"/>
              </a:ext>
            </a:extLst>
          </p:cNvPr>
          <p:cNvSpPr txBox="1"/>
          <p:nvPr/>
        </p:nvSpPr>
        <p:spPr>
          <a:xfrm>
            <a:off x="7058704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9D66E8-EB74-4985-8CD8-9DD2E541810A}"/>
              </a:ext>
            </a:extLst>
          </p:cNvPr>
          <p:cNvSpPr txBox="1"/>
          <p:nvPr/>
        </p:nvSpPr>
        <p:spPr>
          <a:xfrm>
            <a:off x="10151900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>
                <a:solidFill>
                  <a:srgbClr val="00B050"/>
                </a:solidFill>
              </a:rPr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2B42B-88D5-46D4-97A0-7B8B7484AEA4}"/>
              </a:ext>
            </a:extLst>
          </p:cNvPr>
          <p:cNvSpPr txBox="1"/>
          <p:nvPr/>
        </p:nvSpPr>
        <p:spPr>
          <a:xfrm>
            <a:off x="9590411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0933C5-B32C-4E8D-9CDD-4AC7D9C68A69}"/>
              </a:ext>
            </a:extLst>
          </p:cNvPr>
          <p:cNvSpPr txBox="1"/>
          <p:nvPr/>
        </p:nvSpPr>
        <p:spPr>
          <a:xfrm>
            <a:off x="898207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97615-5391-432E-8D84-FE280539CE96}"/>
              </a:ext>
            </a:extLst>
          </p:cNvPr>
          <p:cNvSpPr txBox="1"/>
          <p:nvPr/>
        </p:nvSpPr>
        <p:spPr>
          <a:xfrm>
            <a:off x="765109" y="3041780"/>
            <a:ext cx="210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 satellites</a:t>
            </a:r>
          </a:p>
          <a:p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Ground Stations</a:t>
            </a:r>
          </a:p>
        </p:txBody>
      </p:sp>
    </p:spTree>
    <p:extLst>
      <p:ext uri="{BB962C8B-B14F-4D97-AF65-F5344CB8AC3E}">
        <p14:creationId xmlns:p14="http://schemas.microsoft.com/office/powerpoint/2010/main" val="42148317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E352-9A48-43B7-9A56-366BA712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7E66-C427-4774-BF17-2AD718AF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timeDiff</a:t>
            </a:r>
            <a:r>
              <a:rPr lang="en-US" dirty="0"/>
              <a:t> can run with any size GND and SAT structures</a:t>
            </a:r>
          </a:p>
          <a:p>
            <a:r>
              <a:rPr lang="en-US" dirty="0"/>
              <a:t>The coordinate conversion assumes a spherical earth</a:t>
            </a:r>
          </a:p>
          <a:p>
            <a:r>
              <a:rPr lang="en-US" dirty="0"/>
              <a:t>Satellite position is absolute Lat and Long, not azimuth and elevation</a:t>
            </a:r>
          </a:p>
          <a:p>
            <a:r>
              <a:rPr lang="en-US" dirty="0"/>
              <a:t>The elevations values are in meters above sea level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7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0C50-C3B0-4EAD-9543-5AF4B25A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7828-B9D2-4305-97CB-AB283B2F0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Geo2rect can take any type of spheroid (really geo2ecef)</a:t>
            </a:r>
          </a:p>
          <a:p>
            <a:r>
              <a:rPr lang="en-US" dirty="0" err="1"/>
              <a:t>measureInTopocentricFrame</a:t>
            </a:r>
            <a:r>
              <a:rPr lang="en-US" dirty="0"/>
              <a:t> takes geodetic data turns into topocentric frame.</a:t>
            </a:r>
          </a:p>
          <a:p>
            <a:r>
              <a:rPr lang="en-US" dirty="0" err="1"/>
              <a:t>getStruct</a:t>
            </a:r>
            <a:r>
              <a:rPr lang="en-US" dirty="0"/>
              <a:t> records position in ECEF and Topocentric frame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354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Estimating the Uncertainty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13246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creates hyperbolas and hyperboloids.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2 Dimensions</a:t>
                </a:r>
              </a:p>
              <a:p>
                <a:pPr marL="0" indent="0">
                  <a:buNone/>
                </a:pPr>
                <a:endParaRPr lang="en-US" sz="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5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3 Dimensions</a:t>
                </a:r>
              </a:p>
              <a:p>
                <a:pPr marL="0" indent="0">
                  <a:buNone/>
                </a:pPr>
                <a:endParaRPr lang="en-US" sz="4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  <a:blipFill>
                <a:blip r:embed="rId2"/>
                <a:stretch>
                  <a:fillRect l="-1831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the distances differences is calculated by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is the speed of light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half distance between stations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  <a:blipFill>
                <a:blip r:embed="rId3"/>
                <a:stretch>
                  <a:fillRect l="-253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4785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uncertainty of some output is equal to input error times the partial derivative.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partial derivatives are called the </a:t>
                </a:r>
                <a:r>
                  <a:rPr lang="en-US" b="1" i="1" u="sng" dirty="0"/>
                  <a:t>sensitivities</a:t>
                </a:r>
                <a:r>
                  <a:rPr lang="en-US" dirty="0"/>
                  <a:t>. These identify which variables the output is most affected in. Larger errors in these mean larger error in the final answer.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  <a:blipFill>
                <a:blip r:embed="rId2"/>
                <a:stretch>
                  <a:fillRect l="-1217" t="-2008" r="-406" b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4756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complicated functions, the partial derivatives can be estimated.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By perturbating around the nominal inputs, we can find each partial derivative term.</a:t>
                </a:r>
              </a:p>
              <a:p>
                <a:r>
                  <a:rPr lang="en-US" b="1" dirty="0"/>
                  <a:t>Limitation: </a:t>
                </a:r>
                <a:r>
                  <a:rPr lang="en-US" dirty="0"/>
                  <a:t>the estimated partial derivatives only apply </a:t>
                </a:r>
                <a:r>
                  <a:rPr lang="en-US" u="sng" dirty="0"/>
                  <a:t>AT those nominal conditions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  <a:blipFill>
                <a:blip r:embed="rId2"/>
                <a:stretch>
                  <a:fillRect l="-1082" t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6351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FA448-CF9D-495B-A1FC-91D58F59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satellite problem, the nominal input that changes is the time differences.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driver of the time differences is the satellite location in the sky.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𝐷𝑖𝑟𝑒𝑐𝑡𝑖𝑜𝑛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𝑅𝑒𝑐𝑒𝑖𝑣𝑒𝑟𝑠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Receivers have error associated with them, but there nominal values never change.</a:t>
                </a:r>
              </a:p>
              <a:p>
                <a:r>
                  <a:rPr lang="en-US" dirty="0"/>
                  <a:t>The Time Differences change depending on the satellite actual azimuth, elevation, and range.</a:t>
                </a:r>
              </a:p>
              <a:p>
                <a:pPr lvl="1"/>
                <a:r>
                  <a:rPr lang="en-US" dirty="0"/>
                  <a:t>We will estimate sensitivities for a “net” of the horizon.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  <a:blipFill>
                <a:blip r:embed="rId2"/>
                <a:stretch>
                  <a:fillRect l="-1915" t="-1966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Image result for horizon diagram">
            <a:extLst>
              <a:ext uri="{FF2B5EF4-FFF2-40B4-BE49-F238E27FC236}">
                <a16:creationId xmlns:a16="http://schemas.microsoft.com/office/drawing/2014/main" id="{F8B52C7C-05F5-46A0-8858-AA6CB1769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1" t="42314" r="20876"/>
          <a:stretch/>
        </p:blipFill>
        <p:spPr bwMode="auto">
          <a:xfrm>
            <a:off x="6487277" y="2394408"/>
            <a:ext cx="5537032" cy="390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12E20F-7379-4D93-B98D-A494FBE79649}"/>
              </a:ext>
            </a:extLst>
          </p:cNvPr>
          <p:cNvSpPr/>
          <p:nvPr/>
        </p:nvSpPr>
        <p:spPr>
          <a:xfrm>
            <a:off x="6771588" y="6165839"/>
            <a:ext cx="55370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hlinkClick r:id="rId4"/>
              </a:rPr>
              <a:t>https://www.chegg.com/homework-help/questions-and-answers/1-celestial-sphere-northern-hemisphere-7-points-diagram-draw-label-following-seen-observer-q23980122</a:t>
            </a:r>
            <a:endParaRPr lang="en-US" sz="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85E554-BFE7-48B2-98F9-0E7574ED1992}"/>
              </a:ext>
            </a:extLst>
          </p:cNvPr>
          <p:cNvSpPr/>
          <p:nvPr/>
        </p:nvSpPr>
        <p:spPr>
          <a:xfrm>
            <a:off x="7343480" y="3708733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F8547E-4C0A-4076-9A56-0C4E2A0B361B}"/>
              </a:ext>
            </a:extLst>
          </p:cNvPr>
          <p:cNvSpPr/>
          <p:nvPr/>
        </p:nvSpPr>
        <p:spPr>
          <a:xfrm>
            <a:off x="8862766" y="4212194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A07B3-5A57-44A4-A01A-9E0CD4428250}"/>
              </a:ext>
            </a:extLst>
          </p:cNvPr>
          <p:cNvSpPr/>
          <p:nvPr/>
        </p:nvSpPr>
        <p:spPr>
          <a:xfrm>
            <a:off x="8419707" y="289959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776208-EA5C-43B7-8A6D-97E689168580}"/>
              </a:ext>
            </a:extLst>
          </p:cNvPr>
          <p:cNvSpPr/>
          <p:nvPr/>
        </p:nvSpPr>
        <p:spPr>
          <a:xfrm>
            <a:off x="9927996" y="3334732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4E7022-9EE4-4CB9-849A-ACE62B4D19CA}"/>
              </a:ext>
            </a:extLst>
          </p:cNvPr>
          <p:cNvSpPr/>
          <p:nvPr/>
        </p:nvSpPr>
        <p:spPr>
          <a:xfrm>
            <a:off x="7415751" y="493728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417A1B2-C367-4CAB-9482-BB98E273FF2F}"/>
              </a:ext>
            </a:extLst>
          </p:cNvPr>
          <p:cNvSpPr/>
          <p:nvPr/>
        </p:nvSpPr>
        <p:spPr>
          <a:xfrm>
            <a:off x="11423713" y="3803001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E511C8-B64E-461D-9D3D-F52676165974}"/>
              </a:ext>
            </a:extLst>
          </p:cNvPr>
          <p:cNvSpPr/>
          <p:nvPr/>
        </p:nvSpPr>
        <p:spPr>
          <a:xfrm>
            <a:off x="10311351" y="4890152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68F423-4D2E-4131-9441-5AD912FAD7B9}"/>
              </a:ext>
            </a:extLst>
          </p:cNvPr>
          <p:cNvSpPr/>
          <p:nvPr/>
        </p:nvSpPr>
        <p:spPr>
          <a:xfrm>
            <a:off x="9067257" y="568287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6685F6-3600-41CE-9612-495B130545BF}"/>
              </a:ext>
            </a:extLst>
          </p:cNvPr>
          <p:cNvSpPr/>
          <p:nvPr/>
        </p:nvSpPr>
        <p:spPr>
          <a:xfrm>
            <a:off x="6570482" y="4407798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634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365125"/>
            <a:ext cx="11566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Errors in time tend to increase cluster spacing, increasing the area of potential locations. </a:t>
            </a:r>
            <a:r>
              <a:rPr lang="en-US" b="1" u="sng" dirty="0"/>
              <a:t>Precision Loss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B98A858-27C2-4BAC-BD60-24AEC540C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1" y="1985858"/>
            <a:ext cx="5333559" cy="3998645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4519CF3-4940-49E4-80BD-E4050998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480" y="1985857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5258616" y="3014221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</p:spTree>
    <p:extLst>
      <p:ext uri="{BB962C8B-B14F-4D97-AF65-F5344CB8AC3E}">
        <p14:creationId xmlns:p14="http://schemas.microsoft.com/office/powerpoint/2010/main" val="40825995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BB01A2D-8081-413F-B53F-CE00FF571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9" y="1804091"/>
            <a:ext cx="5333559" cy="399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Errors in location shift 2 of the hyperbolas, but the cluster size is constant. </a:t>
            </a:r>
            <a:r>
              <a:rPr lang="en-US" b="1" u="sng" dirty="0"/>
              <a:t>Accuracy Loss.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88CFE22-DBA5-4A17-AEF8-38AC3401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51" y="1794966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4994665" y="2769124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316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5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02860-6D0C-47D5-A735-29673760B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DC75-228A-4E08-8BC9-E664E559B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have reached the point where the slides are updated and cohesive. This document is a work-in-progress.</a:t>
            </a:r>
          </a:p>
          <a:p>
            <a:pPr marL="0" indent="0">
              <a:buNone/>
            </a:pPr>
            <a:r>
              <a:rPr lang="en-US" dirty="0"/>
              <a:t>11/17/2019.</a:t>
            </a:r>
          </a:p>
        </p:txBody>
      </p:sp>
    </p:spTree>
    <p:extLst>
      <p:ext uri="{BB962C8B-B14F-4D97-AF65-F5344CB8AC3E}">
        <p14:creationId xmlns:p14="http://schemas.microsoft.com/office/powerpoint/2010/main" val="17412180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3 base stations with small errors.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8F207-7F86-4FA4-B0C6-2DFC4B96A13A}"/>
              </a:ext>
            </a:extLst>
          </p:cNvPr>
          <p:cNvSpPr txBox="1"/>
          <p:nvPr/>
        </p:nvSpPr>
        <p:spPr>
          <a:xfrm>
            <a:off x="624385" y="1392024"/>
            <a:ext cx="79163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Poorly Constructed problem.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500" dirty="0"/>
              <a:t>Slopes of each line are too similar – near parallel.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500" dirty="0"/>
              <a:t>Slight deviations result in huge errors.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1658C74-1FAE-4CF5-9ADC-251288729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367274"/>
              </p:ext>
            </p:extLst>
          </p:nvPr>
        </p:nvGraphicFramePr>
        <p:xfrm>
          <a:off x="246668" y="3160647"/>
          <a:ext cx="1169866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056">
                  <a:extLst>
                    <a:ext uri="{9D8B030D-6E8A-4147-A177-3AD203B41FA5}">
                      <a16:colId xmlns:a16="http://schemas.microsoft.com/office/drawing/2014/main" val="1452373406"/>
                    </a:ext>
                  </a:extLst>
                </a:gridCol>
                <a:gridCol w="1960775">
                  <a:extLst>
                    <a:ext uri="{9D8B030D-6E8A-4147-A177-3AD203B41FA5}">
                      <a16:colId xmlns:a16="http://schemas.microsoft.com/office/drawing/2014/main" val="2895229991"/>
                    </a:ext>
                  </a:extLst>
                </a:gridCol>
                <a:gridCol w="3977656">
                  <a:extLst>
                    <a:ext uri="{9D8B030D-6E8A-4147-A177-3AD203B41FA5}">
                      <a16:colId xmlns:a16="http://schemas.microsoft.com/office/drawing/2014/main" val="3110716648"/>
                    </a:ext>
                  </a:extLst>
                </a:gridCol>
                <a:gridCol w="3009177">
                  <a:extLst>
                    <a:ext uri="{9D8B030D-6E8A-4147-A177-3AD203B41FA5}">
                      <a16:colId xmlns:a16="http://schemas.microsoft.com/office/drawing/2014/main" val="2208211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No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0.001% Location Err.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2% Time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4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Position Err.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256,000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16,000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855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9560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C566-011D-4C76-8EDF-DB6DA6FA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Base Stations with small errors.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D3793-58FF-4A9F-A0AC-C894D498B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5987"/>
          </a:xfrm>
        </p:spPr>
        <p:txBody>
          <a:bodyPr>
            <a:normAutofit/>
          </a:bodyPr>
          <a:lstStyle/>
          <a:p>
            <a:r>
              <a:rPr lang="en-US" dirty="0"/>
              <a:t>Satellite is over Sentinel still. Stations are located on Ellingson, The Hill, and RIT Inn.</a:t>
            </a:r>
          </a:p>
          <a:p>
            <a:r>
              <a:rPr lang="en-US" dirty="0"/>
              <a:t>Time error is 300 picoseconds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7696131"/>
                  </p:ext>
                </p:extLst>
              </p:nvPr>
            </p:nvGraphicFramePr>
            <p:xfrm>
              <a:off x="1541806" y="456779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Error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5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3.4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5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3.75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5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7696131"/>
                  </p:ext>
                </p:extLst>
              </p:nvPr>
            </p:nvGraphicFramePr>
            <p:xfrm>
              <a:off x="1541806" y="456779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Error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0" t="-108974" r="-600" b="-2294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0" t="-211688" r="-600" b="-1324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0" t="-307692" r="-600" b="-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57B6476-B3C0-436E-A1FD-DA7B81FE740C}"/>
              </a:ext>
            </a:extLst>
          </p:cNvPr>
          <p:cNvSpPr txBox="1"/>
          <p:nvPr/>
        </p:nvSpPr>
        <p:spPr>
          <a:xfrm>
            <a:off x="1539132" y="4090737"/>
            <a:ext cx="81333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Resulting Errors from Time Sync. One at a Time.</a:t>
            </a:r>
          </a:p>
        </p:txBody>
      </p:sp>
    </p:spTree>
    <p:extLst>
      <p:ext uri="{BB962C8B-B14F-4D97-AF65-F5344CB8AC3E}">
        <p14:creationId xmlns:p14="http://schemas.microsoft.com/office/powerpoint/2010/main" val="26651249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C566-011D-4C76-8EDF-DB6DA6FA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Base Stations with small errors.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D3793-58FF-4A9F-A0AC-C894D498B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526" y="1365548"/>
            <a:ext cx="10515600" cy="1765987"/>
          </a:xfrm>
        </p:spPr>
        <p:txBody>
          <a:bodyPr>
            <a:normAutofit/>
          </a:bodyPr>
          <a:lstStyle/>
          <a:p>
            <a:r>
              <a:rPr lang="en-US" dirty="0"/>
              <a:t>Location error is Lat: 0.00005 deg, Long: 0.0001 deg, Altitude: 0.9m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7887976"/>
                  </p:ext>
                </p:extLst>
              </p:nvPr>
            </p:nvGraphicFramePr>
            <p:xfrm>
              <a:off x="2032000" y="483174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285175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20636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X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Y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Z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4.5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7887976"/>
                  </p:ext>
                </p:extLst>
              </p:nvPr>
            </p:nvGraphicFramePr>
            <p:xfrm>
              <a:off x="2032000" y="483174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285175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2063606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X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Y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Z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08974" r="-201502" b="-2294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8974" r="-100898" b="-2294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108974" r="-1201" b="-2294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211688" r="-201502" b="-132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11688" r="-100898" b="-132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211688" r="-1201" b="-1324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307692" r="-201502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7692" r="-100898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307692" r="-1201" b="-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57B6476-B3C0-436E-A1FD-DA7B81FE740C}"/>
              </a:ext>
            </a:extLst>
          </p:cNvPr>
          <p:cNvSpPr txBox="1"/>
          <p:nvPr/>
        </p:nvSpPr>
        <p:spPr>
          <a:xfrm>
            <a:off x="2029326" y="4354687"/>
            <a:ext cx="81333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Resulting Errors from Location Error. One at a Time.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F641680-C721-49A6-8C1B-9A6B5CACF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717064"/>
              </p:ext>
            </p:extLst>
          </p:nvPr>
        </p:nvGraphicFramePr>
        <p:xfrm>
          <a:off x="2029326" y="2320670"/>
          <a:ext cx="812800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8535959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596220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285175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2063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500" dirty="0"/>
                        <a:t>Receiver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X (m)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Y (m)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Z (m)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515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7.268079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4.798699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4.67656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58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7.2629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4.802649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4.675313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4559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7.267696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4.801882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4.677395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783025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59C066-7348-4D55-AE5D-587585011027}"/>
              </a:ext>
            </a:extLst>
          </p:cNvPr>
          <p:cNvSpPr txBox="1"/>
          <p:nvPr/>
        </p:nvSpPr>
        <p:spPr>
          <a:xfrm>
            <a:off x="1955483" y="1868664"/>
            <a:ext cx="81333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Derived Location Error</a:t>
            </a:r>
          </a:p>
        </p:txBody>
      </p:sp>
    </p:spTree>
    <p:extLst>
      <p:ext uri="{BB962C8B-B14F-4D97-AF65-F5344CB8AC3E}">
        <p14:creationId xmlns:p14="http://schemas.microsoft.com/office/powerpoint/2010/main" val="6874237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328"/>
            <a:ext cx="12192000" cy="63926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16968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One at a time 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974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7D8073C-0A89-4E4B-A167-C02CEAC2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205"/>
            <a:ext cx="5333333" cy="40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Graphically what hyperboloid and hyperbola look like.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/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blipFill>
                <a:blip r:embed="rId4"/>
                <a:stretch>
                  <a:fillRect l="-8125" t="-2174" r="-875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8D5DAA5-2DEB-4D79-BAE0-755E55DF22A7}"/>
              </a:ext>
            </a:extLst>
          </p:cNvPr>
          <p:cNvGrpSpPr/>
          <p:nvPr/>
        </p:nvGrpSpPr>
        <p:grpSpPr>
          <a:xfrm>
            <a:off x="6411681" y="1933109"/>
            <a:ext cx="5333333" cy="3999999"/>
            <a:chOff x="6543656" y="2789855"/>
            <a:chExt cx="5333333" cy="39999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34BC22A-A7F0-4E22-A682-16978536C4AA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3BC155C-CB8A-4BE3-ADB2-CEA2732AB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/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89" r="-5738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5E992C-76C7-473D-A809-562D2FCCCCBC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/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8571" r="-2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B331B09-5DA5-4253-8B92-3ABEBBE91B27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E334AD-9DBA-4D59-8F9E-5B9EF9440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/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7500" t="-4444" r="-275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/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5714" t="-8889" r="-35714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/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/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/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/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/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580D4D2-9C65-43B2-B881-F7354CA27A78}"/>
              </a:ext>
            </a:extLst>
          </p:cNvPr>
          <p:cNvSpPr/>
          <p:nvPr/>
        </p:nvSpPr>
        <p:spPr>
          <a:xfrm rot="19489949">
            <a:off x="3413065" y="3445871"/>
            <a:ext cx="206187" cy="206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/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blipFill>
                <a:blip r:embed="rId18"/>
                <a:stretch>
                  <a:fillRect l="-28571" r="-2285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3B05FC-800F-4E28-A574-8063BAD5A13A}"/>
              </a:ext>
            </a:extLst>
          </p:cNvPr>
          <p:cNvCxnSpPr>
            <a:cxnSpLocks/>
          </p:cNvCxnSpPr>
          <p:nvPr/>
        </p:nvCxnSpPr>
        <p:spPr>
          <a:xfrm flipV="1">
            <a:off x="3460447" y="3273826"/>
            <a:ext cx="1441111" cy="299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22DDB9-607B-4C9D-9A23-2D5CF724C81D}"/>
              </a:ext>
            </a:extLst>
          </p:cNvPr>
          <p:cNvCxnSpPr>
            <a:cxnSpLocks/>
          </p:cNvCxnSpPr>
          <p:nvPr/>
        </p:nvCxnSpPr>
        <p:spPr>
          <a:xfrm flipH="1" flipV="1">
            <a:off x="2968426" y="2572254"/>
            <a:ext cx="551792" cy="976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/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blipFill>
                <a:blip r:embed="rId19"/>
                <a:stretch>
                  <a:fillRect l="-27500" t="-4444" r="-27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/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blipFill>
                <a:blip r:embed="rId20"/>
                <a:stretch>
                  <a:fillRect l="-35714" t="-6522" r="-3571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/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blipFill>
                <a:blip r:embed="rId21"/>
                <a:stretch>
                  <a:fillRect l="-5488" r="-487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/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blipFill>
                <a:blip r:embed="rId22"/>
                <a:stretch>
                  <a:fillRect l="-8125" t="-2222" r="-875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/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blipFill>
                <a:blip r:embed="rId23"/>
                <a:stretch>
                  <a:fillRect l="-9848" t="-2222" r="-106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/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blipFill>
                <a:blip r:embed="rId24"/>
                <a:stretch>
                  <a:fillRect l="-9150" t="-28889" r="-143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470C09-D459-4B4F-B777-590CECB73B3D}"/>
              </a:ext>
            </a:extLst>
          </p:cNvPr>
          <p:cNvCxnSpPr>
            <a:cxnSpLocks/>
          </p:cNvCxnSpPr>
          <p:nvPr/>
        </p:nvCxnSpPr>
        <p:spPr>
          <a:xfrm flipV="1">
            <a:off x="3521784" y="2782069"/>
            <a:ext cx="0" cy="763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/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blipFill>
                <a:blip r:embed="rId25"/>
                <a:stretch>
                  <a:fillRect l="-20408" t="-2174" r="-2244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/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These Hyperbolas assume the stations are located at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,0,0) </m:t>
                    </m:r>
                  </m:oMath>
                </a14:m>
                <a:r>
                  <a:rPr lang="en-US" sz="2000" dirty="0"/>
                  <a:t>. This is called the </a:t>
                </a:r>
                <a:r>
                  <a:rPr lang="en-US" sz="2000" b="1" i="1" u="sng" dirty="0"/>
                  <a:t>Body Frame</a:t>
                </a:r>
                <a:r>
                  <a:rPr lang="en-US" sz="2000" dirty="0"/>
                  <a:t>. We will now transform this hyperbola into the </a:t>
                </a:r>
                <a:r>
                  <a:rPr lang="en-US" sz="2000" b="1" i="1" u="sng" dirty="0"/>
                  <a:t>Fixed Frame</a:t>
                </a:r>
                <a:r>
                  <a:rPr lang="en-US" sz="2000" dirty="0"/>
                  <a:t>; the frame the stations are measured in.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blipFill>
                <a:blip r:embed="rId26"/>
                <a:stretch>
                  <a:fillRect l="-627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191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328"/>
            <a:ext cx="12192000" cy="63926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16968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One at a time 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4648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1B7E-55F7-4C7F-B859-AE60B6538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72" y="573673"/>
            <a:ext cx="3076074" cy="1325563"/>
          </a:xfrm>
        </p:spPr>
        <p:txBody>
          <a:bodyPr/>
          <a:lstStyle/>
          <a:p>
            <a:r>
              <a:rPr lang="en-US" dirty="0"/>
              <a:t>Derived Sensitivities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A4923DC-A2C2-47A9-815C-523136895B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488999"/>
                  </p:ext>
                </p:extLst>
              </p:nvPr>
            </p:nvGraphicFramePr>
            <p:xfrm>
              <a:off x="3478546" y="358140"/>
              <a:ext cx="6259012" cy="6141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343">
                      <a:extLst>
                        <a:ext uri="{9D8B030D-6E8A-4147-A177-3AD203B41FA5}">
                          <a16:colId xmlns:a16="http://schemas.microsoft.com/office/drawing/2014/main" val="697860635"/>
                        </a:ext>
                      </a:extLst>
                    </a:gridCol>
                    <a:gridCol w="4572669">
                      <a:extLst>
                        <a:ext uri="{9D8B030D-6E8A-4147-A177-3AD203B41FA5}">
                          <a16:colId xmlns:a16="http://schemas.microsoft.com/office/drawing/2014/main" val="41540379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Sensitivity (rad/m) &amp; (rad/s)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8628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9.60E-05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15065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4.58E-04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335496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4.27E-04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64503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5.48E-05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915957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997532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2.56E-04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50799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6.16E-05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38281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2.91E-04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449546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265198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4.92E+05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770351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1.13E+06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081423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1.24E+06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407475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A4923DC-A2C2-47A9-815C-523136895B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488999"/>
                  </p:ext>
                </p:extLst>
              </p:nvPr>
            </p:nvGraphicFramePr>
            <p:xfrm>
              <a:off x="3478546" y="358140"/>
              <a:ext cx="6259012" cy="6141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343">
                      <a:extLst>
                        <a:ext uri="{9D8B030D-6E8A-4147-A177-3AD203B41FA5}">
                          <a16:colId xmlns:a16="http://schemas.microsoft.com/office/drawing/2014/main" val="697860635"/>
                        </a:ext>
                      </a:extLst>
                    </a:gridCol>
                    <a:gridCol w="4572669">
                      <a:extLst>
                        <a:ext uri="{9D8B030D-6E8A-4147-A177-3AD203B41FA5}">
                          <a16:colId xmlns:a16="http://schemas.microsoft.com/office/drawing/2014/main" val="4154037961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Sensitivity (rad/m) &amp; (rad/s)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862844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10390" r="-272563" b="-1149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9.60E-05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15065552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207692" r="-272563" b="-10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4.58E-04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3354969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311688" r="-272563" b="-9480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4.27E-04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6450339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406410" r="-272563" b="-8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5.48E-05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91595702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506410" r="-272563" b="-7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9975325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614286" r="-272563" b="-64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2.56E-04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50799505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705128" r="-272563" b="-5371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6.16E-05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38281748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805128" r="-272563" b="-4371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2.91E-04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4495463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916883" r="-272563" b="-3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26519858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003846" r="-272563" b="-2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4.92E+05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7703515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118182" r="-272563" b="-1415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1.13E+06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08142328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202564" r="-272563" b="-397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1.24E+06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407475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CCE0AD4-B5B1-44C7-B11D-0DB0455E63B7}"/>
              </a:ext>
            </a:extLst>
          </p:cNvPr>
          <p:cNvSpPr txBox="1"/>
          <p:nvPr/>
        </p:nvSpPr>
        <p:spPr>
          <a:xfrm>
            <a:off x="612742" y="3308808"/>
            <a:ext cx="205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“total error”</a:t>
            </a:r>
          </a:p>
        </p:txBody>
      </p:sp>
    </p:spTree>
    <p:extLst>
      <p:ext uri="{BB962C8B-B14F-4D97-AF65-F5344CB8AC3E}">
        <p14:creationId xmlns:p14="http://schemas.microsoft.com/office/powerpoint/2010/main" val="846136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Solving with more than 3 stations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31177857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3 base stations.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FE91421-33C7-4D87-8DF8-4C518A7C8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690688"/>
            <a:ext cx="6296025" cy="45815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2220266-13B6-4004-9403-43BD5DFF8237}"/>
              </a:ext>
            </a:extLst>
          </p:cNvPr>
          <p:cNvGrpSpPr/>
          <p:nvPr/>
        </p:nvGrpSpPr>
        <p:grpSpPr>
          <a:xfrm>
            <a:off x="624385" y="1392024"/>
            <a:ext cx="4664052" cy="4553993"/>
            <a:chOff x="905522" y="1500326"/>
            <a:chExt cx="3719744" cy="4553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400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Create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dirty="0"/>
                    <a:t> sets of 3 Hyperboloids.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Solve each of these individually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Intersect the resulting line fits via least squares.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Output: Single Point.</a:t>
                  </a:r>
                  <a:endParaRPr lang="en-US" sz="25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dirty="0"/>
                    <a:t>For 2 lines:</a:t>
                  </a:r>
                </a:p>
                <a:p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blipFill>
                  <a:blip r:embed="rId4"/>
                  <a:stretch>
                    <a:fillRect l="-10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/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108" r="-81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/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(3+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791" t="-2174" r="-616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/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42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/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/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033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 Introduction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828616" y="1756315"/>
            <a:ext cx="2115235" cy="2265174"/>
            <a:chOff x="1539405" y="2990088"/>
            <a:chExt cx="2042007" cy="2186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673352" y="2990088"/>
              <a:ext cx="1837944" cy="2048256"/>
              <a:chOff x="1709928" y="3136392"/>
              <a:chExt cx="1837944" cy="2048256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928" y="4453128"/>
                <a:ext cx="640080" cy="7315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F764DB-690A-4A88-BF66-876CD6430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7619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C9A131-745D-40E6-8340-F675A25CD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333" t="-2174" r="-5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648795" y="1320874"/>
            <a:ext cx="2602943" cy="2893587"/>
            <a:chOff x="7390813" y="1208854"/>
            <a:chExt cx="4645103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390813" y="1208854"/>
              <a:ext cx="4645103" cy="5163774"/>
              <a:chOff x="7390813" y="1208854"/>
              <a:chExt cx="4645103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390813" y="1208854"/>
                <a:ext cx="4645103" cy="5163774"/>
                <a:chOff x="7390813" y="1208854"/>
                <a:chExt cx="4645103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390813" y="1208854"/>
                  <a:ext cx="4645103" cy="5163774"/>
                  <a:chOff x="7390813" y="1208854"/>
                  <a:chExt cx="4645103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390813" y="1208854"/>
                    <a:ext cx="4645103" cy="5163774"/>
                    <a:chOff x="8164903" y="2660117"/>
                    <a:chExt cx="2325654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64903" y="2660117"/>
                      <a:ext cx="2210467" cy="2585336"/>
                      <a:chOff x="4795532" y="2660117"/>
                      <a:chExt cx="2210467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5532" y="2660117"/>
                        <a:ext cx="2210467" cy="2585336"/>
                        <a:chOff x="4795532" y="2660117"/>
                        <a:chExt cx="2210467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95532" y="2660117"/>
                          <a:ext cx="2210467" cy="2585336"/>
                          <a:chOff x="1370945" y="2798617"/>
                          <a:chExt cx="2210467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8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l="-14815" t="-3922" r="-1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770348" y="4276315"/>
                <a:ext cx="418035" cy="418035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/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/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/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/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blipFill>
                <a:blip r:embed="rId18"/>
                <a:stretch>
                  <a:fillRect l="-2254" r="-845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blipFill>
                <a:blip r:embed="rId19"/>
                <a:stretch>
                  <a:fillRect l="-1408" r="-105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/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8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319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/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blipFill>
                <a:blip r:embed="rId21"/>
                <a:stretch>
                  <a:fillRect l="-32000" r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/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point measured in the body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can be converted to the fixed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by multiplying by the rotation matrix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blipFill>
                <a:blip r:embed="rId23"/>
                <a:stretch>
                  <a:fillRect l="-1360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91F9F6-84CC-4CB5-8C7E-3D40C764C261}"/>
              </a:ext>
            </a:extLst>
          </p:cNvPr>
          <p:cNvCxnSpPr>
            <a:cxnSpLocks/>
            <a:stCxn id="9" idx="1"/>
            <a:endCxn id="42" idx="6"/>
          </p:cNvCxnSpPr>
          <p:nvPr/>
        </p:nvCxnSpPr>
        <p:spPr>
          <a:xfrm flipH="1" flipV="1">
            <a:off x="9216449" y="3156891"/>
            <a:ext cx="1214136" cy="3445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537F3D-0C7D-4987-BE27-E622180C284B}"/>
              </a:ext>
            </a:extLst>
          </p:cNvPr>
          <p:cNvSpPr txBox="1"/>
          <p:nvPr/>
        </p:nvSpPr>
        <p:spPr>
          <a:xfrm>
            <a:off x="10430585" y="3039765"/>
            <a:ext cx="1598341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point we want to transform</a:t>
            </a:r>
          </a:p>
        </p:txBody>
      </p:sp>
    </p:spTree>
    <p:extLst>
      <p:ext uri="{BB962C8B-B14F-4D97-AF65-F5344CB8AC3E}">
        <p14:creationId xmlns:p14="http://schemas.microsoft.com/office/powerpoint/2010/main" val="3135045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Azimuth and Elevation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587423" y="1756315"/>
            <a:ext cx="2559716" cy="2555929"/>
            <a:chOff x="1306562" y="2990088"/>
            <a:chExt cx="2471100" cy="24674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306562" y="2990088"/>
              <a:ext cx="2325329" cy="2467444"/>
              <a:chOff x="1343138" y="3136392"/>
              <a:chExt cx="2325329" cy="246744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43138" y="4453128"/>
                <a:ext cx="1006870" cy="11507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31845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4167" t="-2128" r="-5416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571038" y="1320874"/>
            <a:ext cx="2680702" cy="2893587"/>
            <a:chOff x="7252050" y="1208854"/>
            <a:chExt cx="4783868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252050" y="1208854"/>
              <a:ext cx="4783868" cy="5163774"/>
              <a:chOff x="7252050" y="1208854"/>
              <a:chExt cx="4783868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252050" y="1208854"/>
                <a:ext cx="4783868" cy="5163774"/>
                <a:chOff x="7252050" y="1208854"/>
                <a:chExt cx="4783868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252050" y="1208854"/>
                  <a:ext cx="4783868" cy="5163774"/>
                  <a:chOff x="7252050" y="1208854"/>
                  <a:chExt cx="4783868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252050" y="1208854"/>
                    <a:ext cx="4783868" cy="5163774"/>
                    <a:chOff x="8095428" y="2660117"/>
                    <a:chExt cx="2395129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95428" y="2660117"/>
                      <a:ext cx="2279942" cy="2585336"/>
                      <a:chOff x="4726057" y="2660117"/>
                      <a:chExt cx="2279942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26057" y="2660117"/>
                        <a:ext cx="2279942" cy="2585336"/>
                        <a:chOff x="4726057" y="2660117"/>
                        <a:chExt cx="2279942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6057" y="2660117"/>
                          <a:ext cx="2279942" cy="2585336"/>
                          <a:chOff x="1301470" y="2798617"/>
                          <a:chExt cx="2279942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1"/>
                                <a:stretch>
                                  <a:fillRect l="-32000" r="-2800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926950" y="4464294"/>
                <a:ext cx="89592" cy="895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9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45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How to calculate 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/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/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E617843-4596-4E31-9494-DDB8959EBA7B}"/>
              </a:ext>
            </a:extLst>
          </p:cNvPr>
          <p:cNvCxnSpPr>
            <a:cxnSpLocks/>
          </p:cNvCxnSpPr>
          <p:nvPr/>
        </p:nvCxnSpPr>
        <p:spPr>
          <a:xfrm>
            <a:off x="1655455" y="3121922"/>
            <a:ext cx="332321" cy="108799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C7BB7A-BA58-484B-9BEC-06319D354CBF}"/>
              </a:ext>
            </a:extLst>
          </p:cNvPr>
          <p:cNvCxnSpPr>
            <a:cxnSpLocks/>
          </p:cNvCxnSpPr>
          <p:nvPr/>
        </p:nvCxnSpPr>
        <p:spPr>
          <a:xfrm>
            <a:off x="1662164" y="3121922"/>
            <a:ext cx="475727" cy="1951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B2F6D95-8012-485E-BBDD-3EF74714326C}"/>
              </a:ext>
            </a:extLst>
          </p:cNvPr>
          <p:cNvCxnSpPr>
            <a:cxnSpLocks/>
          </p:cNvCxnSpPr>
          <p:nvPr/>
        </p:nvCxnSpPr>
        <p:spPr>
          <a:xfrm>
            <a:off x="2043023" y="3342038"/>
            <a:ext cx="0" cy="94794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1B67570-00F1-498E-A84C-1CC6732A2BDB}"/>
              </a:ext>
            </a:extLst>
          </p:cNvPr>
          <p:cNvCxnSpPr>
            <a:cxnSpLocks/>
          </p:cNvCxnSpPr>
          <p:nvPr/>
        </p:nvCxnSpPr>
        <p:spPr>
          <a:xfrm flipH="1">
            <a:off x="2043023" y="3121922"/>
            <a:ext cx="953119" cy="116805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0FEED68-80DE-4697-99E0-9FB4AE2B4FF5}"/>
              </a:ext>
            </a:extLst>
          </p:cNvPr>
          <p:cNvCxnSpPr>
            <a:cxnSpLocks/>
          </p:cNvCxnSpPr>
          <p:nvPr/>
        </p:nvCxnSpPr>
        <p:spPr>
          <a:xfrm>
            <a:off x="678310" y="4277377"/>
            <a:ext cx="1337198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879EB6A1-7F19-4B3B-B3A4-DF52B8F9D90E}"/>
              </a:ext>
            </a:extLst>
          </p:cNvPr>
          <p:cNvSpPr/>
          <p:nvPr/>
        </p:nvSpPr>
        <p:spPr>
          <a:xfrm>
            <a:off x="2023344" y="3265907"/>
            <a:ext cx="50204" cy="502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/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blipFill>
                <a:blip r:embed="rId19"/>
                <a:stretch>
                  <a:fillRect l="-7647" t="-2174" r="-823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blipFill>
                <a:blip r:embed="rId20"/>
                <a:stretch>
                  <a:fillRect l="-285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/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blipFill>
                <a:blip r:embed="rId21"/>
                <a:stretch>
                  <a:fillRect l="-14815" t="-39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3E42880D-3726-4673-A1B9-0FEDC8326FA0}"/>
              </a:ext>
            </a:extLst>
          </p:cNvPr>
          <p:cNvSpPr/>
          <p:nvPr/>
        </p:nvSpPr>
        <p:spPr>
          <a:xfrm>
            <a:off x="1924683" y="3163917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9B8E82A-3ED1-48A1-B895-41DF9B017A76}"/>
              </a:ext>
            </a:extLst>
          </p:cNvPr>
          <p:cNvSpPr/>
          <p:nvPr/>
        </p:nvSpPr>
        <p:spPr>
          <a:xfrm>
            <a:off x="8982198" y="3039765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C5C44E7-5F16-43F6-ACCA-0490EB9B1074}"/>
              </a:ext>
            </a:extLst>
          </p:cNvPr>
          <p:cNvSpPr/>
          <p:nvPr/>
        </p:nvSpPr>
        <p:spPr>
          <a:xfrm>
            <a:off x="5353493" y="3268266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57368-D921-4B38-9E39-855DC04995E3}"/>
              </a:ext>
            </a:extLst>
          </p:cNvPr>
          <p:cNvSpPr txBox="1"/>
          <p:nvPr/>
        </p:nvSpPr>
        <p:spPr>
          <a:xfrm>
            <a:off x="4592634" y="5178159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5E1E233-3419-4484-9044-B822D09B780B}"/>
              </a:ext>
            </a:extLst>
          </p:cNvPr>
          <p:cNvSpPr txBox="1"/>
          <p:nvPr/>
        </p:nvSpPr>
        <p:spPr>
          <a:xfrm>
            <a:off x="8407853" y="5185248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3499992-F53D-4618-9B3C-7BFF0DC69AD9}"/>
              </a:ext>
            </a:extLst>
          </p:cNvPr>
          <p:cNvSpPr txBox="1"/>
          <p:nvPr/>
        </p:nvSpPr>
        <p:spPr>
          <a:xfrm>
            <a:off x="473478" y="6138951"/>
            <a:ext cx="1062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have the point measured in the fixed frame, then we can calculate the azimuth and elevation with respect to the fixed frame.</a:t>
            </a:r>
          </a:p>
        </p:txBody>
      </p:sp>
    </p:spTree>
    <p:extLst>
      <p:ext uri="{BB962C8B-B14F-4D97-AF65-F5344CB8AC3E}">
        <p14:creationId xmlns:p14="http://schemas.microsoft.com/office/powerpoint/2010/main" val="2898424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4199</Words>
  <Application>Microsoft Office PowerPoint</Application>
  <PresentationFormat>Widescreen</PresentationFormat>
  <Paragraphs>1168</Paragraphs>
  <Slides>73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Office Theme</vt:lpstr>
      <vt:lpstr>PowerPoint Presentation</vt:lpstr>
      <vt:lpstr>The TDoA simulator</vt:lpstr>
      <vt:lpstr>Purpose Of Slides</vt:lpstr>
      <vt:lpstr>TDoA Basics</vt:lpstr>
      <vt:lpstr>TDoA data is receiver locations and time differences between each receiver. </vt:lpstr>
      <vt:lpstr>TDoA data creates hyperbolas and hyperboloids.</vt:lpstr>
      <vt:lpstr>Graphically what hyperboloid and hyperbola look like.</vt:lpstr>
      <vt:lpstr>Coordinate Transformation Introduction</vt:lpstr>
      <vt:lpstr>Calculating Azimuth and Elevation</vt:lpstr>
      <vt:lpstr>Transforming Coordinate Axes that have different origins.</vt:lpstr>
      <vt:lpstr>Transforming the Hyperbola or Hyperboloid to the Fixed Frame. Known Data.</vt:lpstr>
      <vt:lpstr>Transforming the Hyperbola or Hyperboloid to the Fixed Frame. The new Equation</vt:lpstr>
      <vt:lpstr>Hyperboloid in Fixed Frame</vt:lpstr>
      <vt:lpstr>Transforming the Hyperbola or Hyperboloid to the Fixed Frame. Visualization</vt:lpstr>
      <vt:lpstr>Creating the Hyperboloids and Hyperbolas algorithm.</vt:lpstr>
      <vt:lpstr>Changing to a 1 sided Hyperbola</vt:lpstr>
      <vt:lpstr>Choose the Hyperbola side based on the sign of the distance difference.</vt:lpstr>
      <vt:lpstr>Solution is much less ambiguous with 1 sided Hyperbolas</vt:lpstr>
      <vt:lpstr>TDoA data creates n(n-1)(n-2)/6 hyperboloids.</vt:lpstr>
      <vt:lpstr>Intersecting Hyperbolas in 2D. </vt:lpstr>
      <vt:lpstr>Removing the Fake Solutions for One-sided Hyperbolas.</vt:lpstr>
      <vt:lpstr>The one-sided method breaks down when the sign of the Time Difference is questionable. </vt:lpstr>
      <vt:lpstr>Intersecting 2 Hyperboloids results in a Hyperbola. </vt:lpstr>
      <vt:lpstr>Finding Best Solution</vt:lpstr>
      <vt:lpstr>For one-sided Hyperbolas, finding the best solution is the average of 3 points.</vt:lpstr>
      <vt:lpstr>TDoA in 2D is very sensitive to errors outside its “triangle of receivers”. </vt:lpstr>
      <vt:lpstr>Finding the best solution for two-sided hyperbolas is significantly harder.</vt:lpstr>
      <vt:lpstr>Example with no error: 2 clusters are close, but they still form a triangle. </vt:lpstr>
      <vt:lpstr>First sort the data with respect to x then y. Differentiate the data. Single out the data below 0.1 difference.</vt:lpstr>
      <vt:lpstr>Decide how many solutions there are by looking for which singled out points are clustered. </vt:lpstr>
      <vt:lpstr>The critical points to collect are the beginning, end, and all non-zero terms in Diff-1.</vt:lpstr>
      <vt:lpstr>Use critical points to identify the indices of the solution</vt:lpstr>
      <vt:lpstr>The last point in the cluster is the point directly above the identified ranges.</vt:lpstr>
      <vt:lpstr>Finally, average the solution together. </vt:lpstr>
      <vt:lpstr>Choose the “Best” Solution Flowchart</vt:lpstr>
      <vt:lpstr>Limitations to this algorithm </vt:lpstr>
      <vt:lpstr>PowerPoint Presentation</vt:lpstr>
      <vt:lpstr>The Satellite Problem</vt:lpstr>
      <vt:lpstr>Solution is much less ambiguous with 1 sided Hyperbolas</vt:lpstr>
      <vt:lpstr>Different Models of the Earth</vt:lpstr>
      <vt:lpstr>TDoA Receivers</vt:lpstr>
      <vt:lpstr>PowerPoint Presentation</vt:lpstr>
      <vt:lpstr>Finding the Direction</vt:lpstr>
      <vt:lpstr>Points on Planes to a Line Fit.</vt:lpstr>
      <vt:lpstr>Line to Azimuth and Elevation.</vt:lpstr>
      <vt:lpstr>Direction from TDoA near 0 degree elevation.</vt:lpstr>
      <vt:lpstr>Direction from TDoA at 30 degree elevation.</vt:lpstr>
      <vt:lpstr>Unit Tests</vt:lpstr>
      <vt:lpstr>3 Station TDoA Simulator High level diagram.</vt:lpstr>
      <vt:lpstr>Algorithm Inherent Error based on Crude Ground Track is ±1.25°</vt:lpstr>
      <vt:lpstr>Generating Inputs to the TDOA simulator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Notes:</vt:lpstr>
      <vt:lpstr>Changes </vt:lpstr>
      <vt:lpstr>Estimating the Uncertainty</vt:lpstr>
      <vt:lpstr>The uncertainty of some output is equal to input error times the partial derivative. </vt:lpstr>
      <vt:lpstr>For complicated functions, the partial derivatives can be estimated.</vt:lpstr>
      <vt:lpstr>For the satellite problem, the nominal input that changes is the time differences.</vt:lpstr>
      <vt:lpstr>Errors in time tend to increase cluster spacing, increasing the area of potential locations. Precision Loss</vt:lpstr>
      <vt:lpstr>Errors in location shift 2 of the hyperbolas, but the cluster size is constant. Accuracy Loss.</vt:lpstr>
      <vt:lpstr>PowerPoint Presentation</vt:lpstr>
      <vt:lpstr>More than 3 base stations with small errors.</vt:lpstr>
      <vt:lpstr>3 Base Stations with small errors.</vt:lpstr>
      <vt:lpstr>3 Base Stations with small errors.</vt:lpstr>
      <vt:lpstr>PowerPoint Presentation</vt:lpstr>
      <vt:lpstr>PowerPoint Presentation</vt:lpstr>
      <vt:lpstr>Derived Sensitivities</vt:lpstr>
      <vt:lpstr>Solving with more than 3 stations</vt:lpstr>
      <vt:lpstr>More than 3 base stations.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Inputs to the TDOA simulator</dc:title>
  <dc:creator>Andrew deVries</dc:creator>
  <cp:lastModifiedBy>Anthony I.</cp:lastModifiedBy>
  <cp:revision>103</cp:revision>
  <dcterms:created xsi:type="dcterms:W3CDTF">2019-10-18T04:17:12Z</dcterms:created>
  <dcterms:modified xsi:type="dcterms:W3CDTF">2019-11-19T03:05:11Z</dcterms:modified>
</cp:coreProperties>
</file>